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5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6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9.xml" ContentType="application/vnd.openxmlformats-officedocument.presentationml.notesSl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notesSlides/notesSlide10.xml" ContentType="application/vnd.openxmlformats-officedocument.presentationml.notesSl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6"/>
  </p:notesMasterIdLst>
  <p:handoutMasterIdLst>
    <p:handoutMasterId r:id="rId17"/>
  </p:handoutMasterIdLst>
  <p:sldIdLst>
    <p:sldId id="256" r:id="rId3"/>
    <p:sldId id="1450" r:id="rId4"/>
    <p:sldId id="1340" r:id="rId5"/>
    <p:sldId id="1448" r:id="rId6"/>
    <p:sldId id="1449" r:id="rId7"/>
    <p:sldId id="1451" r:id="rId8"/>
    <p:sldId id="1573" r:id="rId9"/>
    <p:sldId id="1519" r:id="rId10"/>
    <p:sldId id="1558" r:id="rId11"/>
    <p:sldId id="1543" r:id="rId12"/>
    <p:sldId id="1352" r:id="rId13"/>
    <p:sldId id="1571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nny Apostolopoulou" initials="PA" lastIdx="1" clrIdx="0">
    <p:extLst>
      <p:ext uri="{19B8F6BF-5375-455C-9EA6-DF929625EA0E}">
        <p15:presenceInfo xmlns:p15="http://schemas.microsoft.com/office/powerpoint/2012/main" userId="S::papostol@metronanalysis.gr::7e655d6e-fa2e-41e6-ae1e-cc90d6ebb8c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A40037"/>
    <a:srgbClr val="EB2134"/>
    <a:srgbClr val="FF3300"/>
    <a:srgbClr val="3399FF"/>
    <a:srgbClr val="6699FF"/>
    <a:srgbClr val="FB5786"/>
    <a:srgbClr val="F9074C"/>
    <a:srgbClr val="C486E6"/>
    <a:srgbClr val="D608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02" autoAdjust="0"/>
    <p:restoredTop sz="94660"/>
  </p:normalViewPr>
  <p:slideViewPr>
    <p:cSldViewPr>
      <p:cViewPr varScale="1">
        <p:scale>
          <a:sx n="113" d="100"/>
          <a:sy n="113" d="100"/>
        </p:scale>
        <p:origin x="138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9963"/>
    </p:cViewPr>
  </p:sorter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4780906903452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view3D>
      <c:rotX val="30"/>
      <c:rotY val="207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6203514577631271"/>
          <c:w val="1"/>
          <c:h val="0.70836550064191717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dPt>
            <c:idx val="0"/>
            <c:bubble3D val="0"/>
            <c:spPr>
              <a:solidFill>
                <a:srgbClr val="3399FF">
                  <a:alpha val="70000"/>
                </a:srgb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bubble3D val="0"/>
            <c:spPr>
              <a:solidFill>
                <a:schemeClr val="accent3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bubble3D val="0"/>
            <c:spPr>
              <a:solidFill>
                <a:schemeClr val="accent2"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bubble3D val="0"/>
            <c:spPr>
              <a:solidFill>
                <a:schemeClr val="bg1">
                  <a:lumMod val="50000"/>
                  <a:alpha val="70000"/>
                </a:schemeClr>
              </a:soli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dLbl>
              <c:idx val="1"/>
              <c:layout>
                <c:manualLayout>
                  <c:x val="1.8967174328668238E-2"/>
                  <c:y val="9.7431692185984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EE79-4FA8-8ADE-2B743D62186D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Προς τη σωστή</c:v>
                </c:pt>
                <c:pt idx="1">
                  <c:v>Ούτε-ούτε (αυθ.)</c:v>
                </c:pt>
                <c:pt idx="2">
                  <c:v>Προς τη λάθος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38</c:v>
                </c:pt>
                <c:pt idx="1">
                  <c:v>3.9</c:v>
                </c:pt>
                <c:pt idx="2">
                  <c:v>56.2</c:v>
                </c:pt>
                <c:pt idx="3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5.6697638377732992E-2"/>
          <c:y val="0.10852581922151183"/>
          <c:w val="0.89999985936864957"/>
          <c:h val="0.10757805350096769"/>
        </c:manualLayout>
      </c:layout>
      <c:overlay val="0"/>
      <c:spPr>
        <a:solidFill>
          <a:schemeClr val="lt1">
            <a:alpha val="5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pattFill prst="dkDnDiag">
      <a:fgClr>
        <a:schemeClr val="lt1"/>
      </a:fgClr>
      <a:bgClr>
        <a:schemeClr val="dk1">
          <a:lumMod val="10000"/>
          <a:lumOff val="90000"/>
        </a:schemeClr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926355479710851E-2"/>
          <c:y val="0.1461855775440508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>
                  <a:lumMod val="5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4">
                  <a:lumMod val="40000"/>
                  <a:lumOff val="6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rgbClr val="FF6600">
                  <a:alpha val="69804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1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1-3C90-4BE0-B3D2-0365DD5D5B57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ΝΕΑ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Κ.Κ.Ε</c:v>
                </c:pt>
                <c:pt idx="4">
                  <c:v>ΕΛΛΗΝΙΚΗ  ΛΥΣΗ</c:v>
                </c:pt>
                <c:pt idx="5">
                  <c:v>ΜΕΡΑ 25</c:v>
                </c:pt>
                <c:pt idx="7">
                  <c:v>ΕΛΛΗΝΕΣ ΓΙΑ ΤΗΝ ΠΑΤΡΙΔΑ </c:v>
                </c:pt>
                <c:pt idx="8">
                  <c:v>ΑΛΛΟ</c:v>
                </c:pt>
                <c:pt idx="9">
                  <c:v>ΑΚΥΡΟ-ΛΕΥΚΟ</c:v>
                </c:pt>
                <c:pt idx="10">
                  <c:v>ΔΕ ΘΑ ΨΗΦΙΖΑ</c:v>
                </c:pt>
                <c:pt idx="11">
                  <c:v>ΔΕΝ ΕΧΩ ΑΠΟΦΑΣΙΣΕΙ</c:v>
                </c:pt>
                <c:pt idx="12">
                  <c:v>ΔΕΝ ΑΠΑΝΤΩ</c:v>
                </c:pt>
              </c:strCache>
            </c:strRef>
          </c:cat>
          <c:val>
            <c:numRef>
              <c:f>Sheet1!$B$2:$B$14</c:f>
              <c:numCache>
                <c:formatCode>0.0</c:formatCode>
                <c:ptCount val="13"/>
                <c:pt idx="0">
                  <c:v>29</c:v>
                </c:pt>
                <c:pt idx="1">
                  <c:v>20.6</c:v>
                </c:pt>
                <c:pt idx="2">
                  <c:v>12.2</c:v>
                </c:pt>
                <c:pt idx="3">
                  <c:v>5.0999999999999996</c:v>
                </c:pt>
                <c:pt idx="4">
                  <c:v>4.8</c:v>
                </c:pt>
                <c:pt idx="5">
                  <c:v>3.4</c:v>
                </c:pt>
                <c:pt idx="6">
                  <c:v>1</c:v>
                </c:pt>
                <c:pt idx="7">
                  <c:v>2.1</c:v>
                </c:pt>
                <c:pt idx="8">
                  <c:v>2.9</c:v>
                </c:pt>
                <c:pt idx="9">
                  <c:v>4.4000000000000004</c:v>
                </c:pt>
                <c:pt idx="10">
                  <c:v>4.4000000000000004</c:v>
                </c:pt>
                <c:pt idx="11">
                  <c:v>7.6</c:v>
                </c:pt>
                <c:pt idx="12">
                  <c:v>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634244400"/>
        <c:axId val="634243856"/>
      </c:barChart>
      <c:catAx>
        <c:axId val="63424440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34243856"/>
        <c:crosses val="autoZero"/>
        <c:auto val="1"/>
        <c:lblAlgn val="ctr"/>
        <c:lblOffset val="100"/>
        <c:noMultiLvlLbl val="0"/>
      </c:catAx>
      <c:valAx>
        <c:axId val="634243856"/>
        <c:scaling>
          <c:orientation val="minMax"/>
          <c:max val="6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63424440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779807251800496E-2"/>
          <c:y val="0.13953095382503317"/>
          <c:w val="0.9680736445202891"/>
          <c:h val="0.82386861572036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bg1">
                <a:lumMod val="50000"/>
                <a:alpha val="7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399FF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0C-490F-A67C-64BF956F0D26}"/>
              </c:ext>
            </c:extLst>
          </c:dPt>
          <c:dPt>
            <c:idx val="1"/>
            <c:invertIfNegative val="0"/>
            <c:bubble3D val="0"/>
            <c:spPr>
              <a:solidFill>
                <a:srgbClr val="FF6699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490C-490F-A67C-64BF956F0D2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0C-490F-A67C-64BF956F0D2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490C-490F-A67C-64BF956F0D2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>
                  <a:lumMod val="40000"/>
                  <a:lumOff val="6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90C-490F-A67C-64BF956F0D26}"/>
              </c:ext>
            </c:extLst>
          </c:dPt>
          <c:dPt>
            <c:idx val="5"/>
            <c:invertIfNegative val="0"/>
            <c:bubble3D val="0"/>
            <c:spPr>
              <a:solidFill>
                <a:srgbClr val="C00000">
                  <a:alpha val="70000"/>
                </a:srgb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490C-490F-A67C-64BF956F0D26}"/>
              </c:ext>
            </c:extLst>
          </c:dPt>
          <c:dPt>
            <c:idx val="6"/>
            <c:invertIfNegative val="0"/>
            <c:bubble3D val="0"/>
            <c:spPr>
              <a:solidFill>
                <a:srgbClr val="FF6600">
                  <a:alpha val="69804"/>
                </a:srgbClr>
              </a:solidFill>
              <a:ln>
                <a:solidFill>
                  <a:schemeClr val="tx2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90C-490F-A67C-64BF956F0D26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10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153-403F-BCF0-A1F0212CFA79}"/>
              </c:ext>
            </c:extLst>
          </c:dPt>
          <c:dPt>
            <c:idx val="8"/>
            <c:invertIfNegative val="0"/>
            <c:bubble3D val="0"/>
            <c:spPr>
              <a:solidFill>
                <a:schemeClr val="bg1">
                  <a:lumMod val="65000"/>
                  <a:alpha val="7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6660-428B-9DEF-4B53FC36708C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ΝΕΑ  ΔΗΜΟΚΡΑΤΙΑ</c:v>
                </c:pt>
                <c:pt idx="1">
                  <c:v>ΣΥΡΙΖΑ</c:v>
                </c:pt>
                <c:pt idx="2">
                  <c:v>ΠΑΣΟΚ-ΚΙΝΗΜΑ  ΑΛΛΑΓΗΣ</c:v>
                </c:pt>
                <c:pt idx="3">
                  <c:v>Κ.Κ.Ε</c:v>
                </c:pt>
                <c:pt idx="4">
                  <c:v>ΕΛΛΗΝΙΚΗ  ΛΥΣΗ</c:v>
                </c:pt>
                <c:pt idx="5">
                  <c:v>ΜΕΡΑ 25</c:v>
                </c:pt>
                <c:pt idx="6">
                  <c:v>ΕΘΝΙΚΗ ΔΗΜΙΟΥΡΓΙΑ</c:v>
                </c:pt>
                <c:pt idx="7">
                  <c:v>ΕΛΛΗΝΕΣ ΓΙΑ ΤΗΝ ΠΑΤΡΙΔΑ </c:v>
                </c:pt>
                <c:pt idx="8">
                  <c:v>ΑΛΛΟ</c:v>
                </c:pt>
              </c:strCache>
            </c:strRef>
          </c:cat>
          <c:val>
            <c:numRef>
              <c:f>Sheet1!$B$2:$B$10</c:f>
              <c:numCache>
                <c:formatCode>0.0</c:formatCode>
                <c:ptCount val="9"/>
                <c:pt idx="0">
                  <c:v>35.799999999999997</c:v>
                </c:pt>
                <c:pt idx="1">
                  <c:v>25.4</c:v>
                </c:pt>
                <c:pt idx="2">
                  <c:v>15</c:v>
                </c:pt>
                <c:pt idx="3">
                  <c:v>6.3</c:v>
                </c:pt>
                <c:pt idx="4">
                  <c:v>5.9</c:v>
                </c:pt>
                <c:pt idx="5">
                  <c:v>4.0999999999999996</c:v>
                </c:pt>
                <c:pt idx="6">
                  <c:v>1.3</c:v>
                </c:pt>
                <c:pt idx="7">
                  <c:v>2.5</c:v>
                </c:pt>
                <c:pt idx="8">
                  <c:v>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B80-4ED6-BFFF-1579FA2D7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43"/>
        <c:axId val="634248208"/>
        <c:axId val="634248752"/>
      </c:barChart>
      <c:catAx>
        <c:axId val="63424820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34248752"/>
        <c:crosses val="autoZero"/>
        <c:auto val="1"/>
        <c:lblAlgn val="ctr"/>
        <c:lblOffset val="100"/>
        <c:noMultiLvlLbl val="0"/>
      </c:catAx>
      <c:valAx>
        <c:axId val="634248752"/>
        <c:scaling>
          <c:orientation val="minMax"/>
          <c:max val="7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out"/>
        <c:minorTickMark val="none"/>
        <c:tickLblPos val="nextTo"/>
        <c:crossAx val="63424820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/>
              <a:t>Σύνολο</a:t>
            </a:r>
            <a:endParaRPr 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9A4F-4D58-A0A0-EA779306130C}"/>
              </c:ext>
            </c:extLst>
          </c:dPt>
          <c:dPt>
            <c:idx val="1"/>
            <c:invertIfNegative val="0"/>
            <c:bubble3D val="0"/>
            <c:spPr>
              <a:solidFill>
                <a:srgbClr val="FF3399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9A4F-4D58-A0A0-EA779306130C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A4F-4D58-A0A0-EA779306130C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A4F-4D58-A0A0-EA779306130C}"/>
              </c:ext>
            </c:extLst>
          </c:dPt>
          <c:dPt>
            <c:idx val="4"/>
            <c:invertIfNegative val="0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715-4407-9427-2B388BE6486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Η ΝΔ</c:v>
                </c:pt>
                <c:pt idx="1">
                  <c:v>Ο ΣΥΡΙΖΑ</c:v>
                </c:pt>
                <c:pt idx="2">
                  <c:v>ΤΟ ΠΑΣΟΚ-ΚΙΝΗΜΑ ΑΛΛΑΓΗΣ</c:v>
                </c:pt>
                <c:pt idx="3">
                  <c:v>Άλλο</c:v>
                </c:pt>
                <c:pt idx="4">
                  <c:v>ΔΓ/ΔΑ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70.2</c:v>
                </c:pt>
                <c:pt idx="1">
                  <c:v>16.3</c:v>
                </c:pt>
                <c:pt idx="2">
                  <c:v>4.0999999999999996</c:v>
                </c:pt>
                <c:pt idx="3">
                  <c:v>2</c:v>
                </c:pt>
                <c:pt idx="4">
                  <c:v>8.1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A4F-4D58-A0A0-EA77930613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634249296"/>
        <c:axId val="634243312"/>
      </c:barChart>
      <c:catAx>
        <c:axId val="634249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4243312"/>
        <c:crosses val="autoZero"/>
        <c:auto val="1"/>
        <c:lblAlgn val="ctr"/>
        <c:lblOffset val="100"/>
        <c:noMultiLvlLbl val="0"/>
      </c:catAx>
      <c:valAx>
        <c:axId val="634243312"/>
        <c:scaling>
          <c:orientation val="minMax"/>
          <c:max val="8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63424929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ΝΔ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A73C-4BE4-B75D-E10ECF09D2C8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73C-4BE4-B75D-E10ECF09D2C8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A73C-4BE4-B75D-E10ECF09D2C8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73C-4BE4-B75D-E10ECF09D2C8}"/>
              </c:ext>
            </c:extLst>
          </c:dPt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2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3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A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5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B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6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C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F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0-A73C-4BE4-B75D-E10ECF09D2C8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4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66</c:v>
                </c:pt>
                <c:pt idx="1">
                  <c:v>64</c:v>
                </c:pt>
                <c:pt idx="2">
                  <c:v>66</c:v>
                </c:pt>
                <c:pt idx="3">
                  <c:v>67</c:v>
                </c:pt>
                <c:pt idx="4">
                  <c:v>70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11-A73C-4BE4-B75D-E10ECF09D2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ΣΥΡΙΖΑ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2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656-41D3-AEA0-6AC25E4EC398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0E52-4B24-A20E-62E3554BAE1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3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63-4A1D-8DD7-B9E9816BD87B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4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5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2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6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7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4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8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50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9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55"/>
              <c:layout>
                <c:manualLayout>
                  <c:x val="-2.5361457728325546E-2"/>
                  <c:y val="4.46135743541710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A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5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B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6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C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69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D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0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E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1"/>
              <c:delete val="1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1F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2"/>
              <c:layout>
                <c:manualLayout>
                  <c:x val="-7.3801223211485648E-2"/>
                  <c:y val="-0.135037539838524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0-A73C-4BE4-B75D-E10ECF09D2C8}"/>
                </c:ext>
                <c:ext xmlns:c15="http://schemas.microsoft.com/office/drawing/2012/chart" uri="{CE6537A1-D6FC-4f65-9D91-7224C49458BB}"/>
              </c:extLst>
            </c:dLbl>
            <c:dLbl>
              <c:idx val="7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21-A73C-4BE4-B75D-E10ECF09D2C8}"/>
                </c:ext>
                <c:ext xmlns:c15="http://schemas.microsoft.com/office/drawing/2012/chart" uri="{CE6537A1-D6FC-4f65-9D91-7224C49458BB}"/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14</c:v>
                </c:pt>
                <c:pt idx="1">
                  <c:v>17</c:v>
                </c:pt>
                <c:pt idx="2">
                  <c:v>18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22-A73C-4BE4-B75D-E10ECF09D2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3024160"/>
        <c:axId val="713020896"/>
      </c:lineChart>
      <c:catAx>
        <c:axId val="713024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020896"/>
        <c:crosses val="autoZero"/>
        <c:auto val="1"/>
        <c:lblAlgn val="ctr"/>
        <c:lblOffset val="100"/>
        <c:noMultiLvlLbl val="1"/>
      </c:catAx>
      <c:valAx>
        <c:axId val="7130208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71302416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9027504576515935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0.10295207312181885"/>
          <c:w val="0.70252779967663148"/>
          <c:h val="0.831546024076420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Μητσοτάκης Κυριάκος</c:v>
                </c:pt>
                <c:pt idx="1">
                  <c:v>Τσίπρας Αλέξης</c:v>
                </c:pt>
                <c:pt idx="2">
                  <c:v>Ανδρουλάκης Νίκος</c:v>
                </c:pt>
                <c:pt idx="3">
                  <c:v>Βαρουφάκης Γιανης</c:v>
                </c:pt>
                <c:pt idx="4">
                  <c:v>Βελόπουλος Κυριάκος</c:v>
                </c:pt>
                <c:pt idx="5">
                  <c:v>Κουτσούμπας Δημήτρης</c:v>
                </c:pt>
                <c:pt idx="6">
                  <c:v>Άλλος</c:v>
                </c:pt>
                <c:pt idx="7">
                  <c:v>Κανένας</c:v>
                </c:pt>
                <c:pt idx="8">
                  <c:v>ΔΓ/ΔΑ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35.4</c:v>
                </c:pt>
                <c:pt idx="1">
                  <c:v>15.6</c:v>
                </c:pt>
                <c:pt idx="2">
                  <c:v>7.6</c:v>
                </c:pt>
                <c:pt idx="3">
                  <c:v>3.2</c:v>
                </c:pt>
                <c:pt idx="4">
                  <c:v>2.2000000000000002</c:v>
                </c:pt>
                <c:pt idx="5">
                  <c:v>1.2</c:v>
                </c:pt>
                <c:pt idx="6">
                  <c:v>2</c:v>
                </c:pt>
                <c:pt idx="7">
                  <c:v>29.8</c:v>
                </c:pt>
                <c:pt idx="8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13024704"/>
        <c:axId val="713021984"/>
      </c:barChart>
      <c:catAx>
        <c:axId val="713024704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021984"/>
        <c:crosses val="autoZero"/>
        <c:auto val="1"/>
        <c:lblAlgn val="ctr"/>
        <c:lblOffset val="100"/>
        <c:noMultiLvlLbl val="0"/>
      </c:catAx>
      <c:valAx>
        <c:axId val="713021984"/>
        <c:scaling>
          <c:orientation val="minMax"/>
          <c:max val="7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crossAx val="71302470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Μητσοτάκης Κυριάκος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186F-4AB0-9FFC-B5C8D8FB2115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186F-4AB0-9FFC-B5C8D8FB2115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186F-4AB0-9FFC-B5C8D8FB2115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186F-4AB0-9FFC-B5C8D8FB21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31</c:v>
                </c:pt>
                <c:pt idx="2">
                  <c:v>34</c:v>
                </c:pt>
                <c:pt idx="3">
                  <c:v>35</c:v>
                </c:pt>
                <c:pt idx="4">
                  <c:v>35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186F-4AB0-9FFC-B5C8D8FB21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Τσίπρας Αλέξης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</c:v>
                </c:pt>
                <c:pt idx="1">
                  <c:v>16</c:v>
                </c:pt>
                <c:pt idx="2">
                  <c:v>16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186F-4AB0-9FFC-B5C8D8FB2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13015456"/>
        <c:axId val="713022528"/>
      </c:lineChart>
      <c:catAx>
        <c:axId val="713015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022528"/>
        <c:crosses val="autoZero"/>
        <c:auto val="0"/>
        <c:lblAlgn val="ctr"/>
        <c:lblOffset val="100"/>
        <c:noMultiLvlLbl val="0"/>
      </c:catAx>
      <c:valAx>
        <c:axId val="713022528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71301545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0.10295207312181885"/>
          <c:w val="0.70252779967663148"/>
          <c:h val="0.8315460240764209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Sheet1!$A$2:$A$10</c:f>
              <c:strCache>
                <c:ptCount val="9"/>
                <c:pt idx="0">
                  <c:v>Μητσοτάκης Κυριάκος</c:v>
                </c:pt>
                <c:pt idx="1">
                  <c:v>Τσίπρας Αλέξης</c:v>
                </c:pt>
                <c:pt idx="2">
                  <c:v>Ανδρουλάκης Νίκος</c:v>
                </c:pt>
                <c:pt idx="3">
                  <c:v>Βαρουφάκης Γιανης</c:v>
                </c:pt>
                <c:pt idx="4">
                  <c:v>Κουτσούμπας Δημήτρης</c:v>
                </c:pt>
                <c:pt idx="5">
                  <c:v>Βελόπουλος Κυριάκος</c:v>
                </c:pt>
                <c:pt idx="6">
                  <c:v>Άλλος</c:v>
                </c:pt>
                <c:pt idx="7">
                  <c:v>Κανένας</c:v>
                </c:pt>
                <c:pt idx="8">
                  <c:v>ΔΓ/ΔΑ</c:v>
                </c:pt>
              </c:strCache>
            </c:strRef>
          </c:cat>
          <c:val>
            <c:numRef>
              <c:f>Sheet1!$B$2:$B$10</c:f>
              <c:numCache>
                <c:formatCode>0</c:formatCode>
                <c:ptCount val="9"/>
                <c:pt idx="0">
                  <c:v>30.2</c:v>
                </c:pt>
                <c:pt idx="1">
                  <c:v>18.5</c:v>
                </c:pt>
                <c:pt idx="2">
                  <c:v>8.5</c:v>
                </c:pt>
                <c:pt idx="3">
                  <c:v>3.1</c:v>
                </c:pt>
                <c:pt idx="4">
                  <c:v>3</c:v>
                </c:pt>
                <c:pt idx="5">
                  <c:v>2.9</c:v>
                </c:pt>
                <c:pt idx="6">
                  <c:v>1.3</c:v>
                </c:pt>
                <c:pt idx="7">
                  <c:v>27.1</c:v>
                </c:pt>
                <c:pt idx="8">
                  <c:v>5.3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13027424"/>
        <c:axId val="713019264"/>
      </c:barChart>
      <c:catAx>
        <c:axId val="713027424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3019264"/>
        <c:crosses val="autoZero"/>
        <c:auto val="1"/>
        <c:lblAlgn val="ctr"/>
        <c:lblOffset val="100"/>
        <c:noMultiLvlLbl val="0"/>
      </c:catAx>
      <c:valAx>
        <c:axId val="713019264"/>
        <c:scaling>
          <c:orientation val="minMax"/>
          <c:max val="7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71302742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</a:t>
            </a:r>
            <a:r>
              <a:rPr lang="el-GR" sz="1200" baseline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στοιχεία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40869599874890655"/>
          <c:y val="5.344524009116832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664612658620995E-2"/>
          <c:y val="0.11750209572673743"/>
          <c:w val="0.92770682321050557"/>
          <c:h val="0.635092733803988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Προς τη σωστή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552D-48F6-8837-481C8CADD869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552D-48F6-8837-481C8CADD869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552D-48F6-8837-481C8CADD869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552D-48F6-8837-481C8CADD869}"/>
              </c:ext>
            </c:extLst>
          </c:dPt>
          <c:dLbls>
            <c:dLbl>
              <c:idx val="0"/>
              <c:layout>
                <c:manualLayout>
                  <c:x val="-2.3942961990862252E-2"/>
                  <c:y val="9.18390794240092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8572591620491881E-2"/>
                  <c:y val="6.895083533079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2399752114319042E-2"/>
                  <c:y val="6.32287743074953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4745431126664839E-2"/>
                  <c:y val="9.1721415288949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1659011373578301E-2"/>
                  <c:y val="0.1261714455638257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C85-4973-B6AC-48C05735D29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30</c:v>
                </c:pt>
                <c:pt idx="1">
                  <c:v>30</c:v>
                </c:pt>
                <c:pt idx="2">
                  <c:v>38</c:v>
                </c:pt>
                <c:pt idx="3">
                  <c:v>37</c:v>
                </c:pt>
                <c:pt idx="4">
                  <c:v>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52D-48F6-8837-481C8CADD8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Προς τη λάθος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1.4683702731602993E-2"/>
                  <c:y val="-6.89508353307982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AA23-469D-A076-E70E87E5020B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0856542237775832E-2"/>
                  <c:y val="-7.467289635410095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AA23-469D-A076-E70E87E5020B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942961990862311E-2"/>
                  <c:y val="-6.89508353307982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2060245941479534E-2"/>
                  <c:y val="-8.16475030187251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552D-48F6-8837-481C8CADD869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0115797837586538E-2"/>
                  <c:y val="-7.34813135240865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C85-4973-B6AC-48C05735D299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61</c:v>
                </c:pt>
                <c:pt idx="1">
                  <c:v>62</c:v>
                </c:pt>
                <c:pt idx="2">
                  <c:v>54</c:v>
                </c:pt>
                <c:pt idx="3">
                  <c:v>56</c:v>
                </c:pt>
                <c:pt idx="4">
                  <c:v>56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52D-48F6-8837-481C8CADD8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9742784"/>
        <c:axId val="549743872"/>
      </c:lineChart>
      <c:catAx>
        <c:axId val="549742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743872"/>
        <c:crosses val="autoZero"/>
        <c:auto val="1"/>
        <c:lblAlgn val="ctr"/>
        <c:lblOffset val="100"/>
        <c:noMultiLvlLbl val="1"/>
      </c:catAx>
      <c:valAx>
        <c:axId val="549743872"/>
        <c:scaling>
          <c:orientation val="minMax"/>
          <c:max val="80"/>
          <c:min val="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49742784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906971228558875"/>
          <c:y val="0.15974906874759184"/>
          <c:w val="0.69397348913665813"/>
          <c:h val="0.774749063094979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Σεπ-22</c:v>
                </c:pt>
              </c:strCache>
            </c:strRef>
          </c:tx>
          <c:spPr>
            <a:solidFill>
              <a:srgbClr val="3399FF">
                <a:alpha val="70000"/>
              </a:srgb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Οικονομία</c:v>
                </c:pt>
                <c:pt idx="1">
                  <c:v>Ακρίβεια</c:v>
                </c:pt>
                <c:pt idx="2">
                  <c:v>Ενεργειακή κρίση</c:v>
                </c:pt>
                <c:pt idx="3">
                  <c:v>Εξωτερική πολιτική-πόλεμος στην Ουκρανία</c:v>
                </c:pt>
                <c:pt idx="4">
                  <c:v>Ανεργία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31</c:v>
                </c:pt>
                <c:pt idx="1">
                  <c:v>26</c:v>
                </c:pt>
                <c:pt idx="2">
                  <c:v>11</c:v>
                </c:pt>
                <c:pt idx="3">
                  <c:v>8</c:v>
                </c:pt>
                <c:pt idx="4">
                  <c:v>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ADA-4098-93E7-E2C084853A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Ιουν-22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Οικονομία</c:v>
                </c:pt>
                <c:pt idx="1">
                  <c:v>Ακρίβεια</c:v>
                </c:pt>
                <c:pt idx="2">
                  <c:v>Ενεργειακή κρίση</c:v>
                </c:pt>
                <c:pt idx="3">
                  <c:v>Εξωτερική πολιτική-πόλεμος στην Ουκρανία</c:v>
                </c:pt>
                <c:pt idx="4">
                  <c:v>Ανεργία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 formatCode="0">
                  <c:v>31</c:v>
                </c:pt>
                <c:pt idx="1">
                  <c:v>35</c:v>
                </c:pt>
                <c:pt idx="2">
                  <c:v>3</c:v>
                </c:pt>
                <c:pt idx="3">
                  <c:v>8</c:v>
                </c:pt>
                <c:pt idx="4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FFF-4F9C-AC4F-5D8DAEB202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49743328"/>
        <c:axId val="549744416"/>
      </c:barChart>
      <c:catAx>
        <c:axId val="549743328"/>
        <c:scaling>
          <c:orientation val="maxMin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744416"/>
        <c:crosses val="autoZero"/>
        <c:auto val="1"/>
        <c:lblAlgn val="ctr"/>
        <c:lblOffset val="100"/>
        <c:noMultiLvlLbl val="0"/>
      </c:catAx>
      <c:valAx>
        <c:axId val="549744416"/>
        <c:scaling>
          <c:orientation val="minMax"/>
          <c:max val="70"/>
        </c:scaling>
        <c:delete val="1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549743328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371801127095714"/>
          <c:y val="0.81554161380046974"/>
          <c:w val="0.10818200661967621"/>
          <c:h val="0.1041780779127190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1461104493655537E-2"/>
          <c:y val="0.23497097339848466"/>
          <c:w val="0.93167045278111482"/>
          <c:h val="0.617725833030821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39.4</c:v>
                </c:pt>
                <c:pt idx="1">
                  <c:v>5.7</c:v>
                </c:pt>
                <c:pt idx="2">
                  <c:v>54.1</c:v>
                </c:pt>
                <c:pt idx="3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2.112386443635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A0B-4EB1-997D-7F95487D9984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16.3</c:v>
                </c:pt>
                <c:pt idx="1">
                  <c:v>7</c:v>
                </c:pt>
                <c:pt idx="2">
                  <c:v>73.900000000000006</c:v>
                </c:pt>
                <c:pt idx="3">
                  <c:v>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549747136"/>
        <c:axId val="549754208"/>
      </c:barChart>
      <c:catAx>
        <c:axId val="5497471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754208"/>
        <c:crosses val="autoZero"/>
        <c:auto val="1"/>
        <c:lblAlgn val="ctr"/>
        <c:lblOffset val="100"/>
        <c:noMultiLvlLbl val="0"/>
      </c:catAx>
      <c:valAx>
        <c:axId val="549754208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974713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5755252001261711"/>
          <c:y val="0.12109421617780305"/>
          <c:w val="0.28778747600122651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στοιχεία-Θετική Αξιολόγηση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33035426038730581"/>
          <c:y val="3.168579665452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Κυβέρνηση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4308-4A54-9D60-13988E815D37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4308-4A54-9D60-13988E815D37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4308-4A54-9D60-13988E815D37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4308-4A54-9D60-13988E815D37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4308-4A54-9D60-13988E815D37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308-4A54-9D60-13988E815D3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33</c:v>
                </c:pt>
                <c:pt idx="1">
                  <c:v>32</c:v>
                </c:pt>
                <c:pt idx="2">
                  <c:v>38</c:v>
                </c:pt>
                <c:pt idx="3">
                  <c:v>38</c:v>
                </c:pt>
                <c:pt idx="4">
                  <c:v>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4308-4A54-9D60-13988E815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Αξ. Αντιπολίτευση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2286337964595684E-2"/>
                  <c:y val="5.7919307669501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4828989187025311E-2"/>
                  <c:y val="6.32002737785894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015012353380869E-2"/>
                  <c:y val="4.73573754513250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3557663575810496E-2"/>
                  <c:y val="2.623351101497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2.610031479824031E-2"/>
                  <c:y val="5.79193076695012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91CC-4DF1-BF9E-D8A8F9371BC3}"/>
                </c:ex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3.2059025790383347E-2"/>
                  <c:y val="-0.137160689369892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4308-4A54-9D60-13988E815D37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4291548477735946E-2"/>
                  <c:y val="-7.7276984638993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4308-4A54-9D60-13988E815D37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15</c:v>
                </c:pt>
                <c:pt idx="1">
                  <c:v>15</c:v>
                </c:pt>
                <c:pt idx="2">
                  <c:v>19</c:v>
                </c:pt>
                <c:pt idx="3">
                  <c:v>16</c:v>
                </c:pt>
                <c:pt idx="4">
                  <c:v>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4308-4A54-9D60-13988E815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49755296"/>
        <c:axId val="503001296"/>
      </c:lineChart>
      <c:catAx>
        <c:axId val="5497552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3001296"/>
        <c:crosses val="autoZero"/>
        <c:auto val="1"/>
        <c:lblAlgn val="ctr"/>
        <c:lblOffset val="100"/>
        <c:noMultiLvlLbl val="1"/>
      </c:catAx>
      <c:valAx>
        <c:axId val="503001296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549755296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Σύνολο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2114231742218167E-2"/>
          <c:y val="0.25081407272916939"/>
          <c:w val="0.9367557552259741"/>
          <c:h val="0.628287765248997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Πρωθυπουργός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EE79-4FA8-8ADE-2B743D62186D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EE79-4FA8-8ADE-2B743D62186D}"/>
              </c:ext>
            </c:extLst>
          </c:dPt>
          <c:dPt>
            <c:idx val="2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15A-413E-8B10-3CBC9118499E}"/>
              </c:ext>
            </c:extLst>
          </c:dPt>
          <c:dPt>
            <c:idx val="3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2-915A-413E-8B10-3CBC911849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41.3</c:v>
                </c:pt>
                <c:pt idx="1">
                  <c:v>4.4000000000000004</c:v>
                </c:pt>
                <c:pt idx="2">
                  <c:v>53.5</c:v>
                </c:pt>
                <c:pt idx="3">
                  <c:v>0.7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79-4FA8-8ADE-2B743D62186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Αρχηγός Αξ. Αντιπολίτευσης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Θετική</c:v>
                </c:pt>
                <c:pt idx="1">
                  <c:v>Ούτε-ούτε (αυθ.)</c:v>
                </c:pt>
                <c:pt idx="2">
                  <c:v>Αρνητική</c:v>
                </c:pt>
                <c:pt idx="3">
                  <c:v>ΔΓ/ΔΑ (αυθ.)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21.4</c:v>
                </c:pt>
                <c:pt idx="1">
                  <c:v>7.1</c:v>
                </c:pt>
                <c:pt idx="2">
                  <c:v>69</c:v>
                </c:pt>
                <c:pt idx="3">
                  <c:v>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928-48D6-8542-6671887FE1D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635275632"/>
        <c:axId val="635272912"/>
      </c:barChart>
      <c:catAx>
        <c:axId val="635275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272912"/>
        <c:crosses val="autoZero"/>
        <c:auto val="1"/>
        <c:lblAlgn val="ctr"/>
        <c:lblOffset val="100"/>
        <c:noMultiLvlLbl val="0"/>
      </c:catAx>
      <c:valAx>
        <c:axId val="635272912"/>
        <c:scaling>
          <c:orientation val="minMax"/>
          <c:max val="90"/>
          <c:min val="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27563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130561236200986"/>
          <c:y val="0.1369371152687559"/>
          <c:w val="0.35008243095075237"/>
          <c:h val="0.104356880204818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l-GR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Διαχρονικά στοιχεία-Θετική Αξιολόγηση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c:rich>
      </c:tx>
      <c:layout>
        <c:manualLayout>
          <c:xMode val="edge"/>
          <c:yMode val="edge"/>
          <c:x val="0.33035426038730581"/>
          <c:y val="3.1685796654528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5426512224296274E-2"/>
          <c:y val="0.16505680365160097"/>
          <c:w val="0.95168962677383706"/>
          <c:h val="0.5671495631975709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Πρωθυπουργός</c:v>
                </c:pt>
              </c:strCache>
            </c:strRef>
          </c:tx>
          <c:spPr>
            <a:ln w="22225" cap="rnd">
              <a:solidFill>
                <a:srgbClr val="3399FF"/>
              </a:solidFill>
              <a:round/>
            </a:ln>
            <a:effectLst/>
          </c:spPr>
          <c:marker>
            <c:symbol val="none"/>
          </c:marker>
          <c:dPt>
            <c:idx val="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98B0-474A-BF28-595332C819BC}"/>
              </c:ext>
            </c:extLst>
          </c:dPt>
          <c:dPt>
            <c:idx val="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98B0-474A-BF28-595332C819BC}"/>
              </c:ext>
            </c:extLst>
          </c:dPt>
          <c:dPt>
            <c:idx val="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98B0-474A-BF28-595332C819BC}"/>
              </c:ext>
            </c:extLst>
          </c:dPt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98B0-474A-BF28-595332C819BC}"/>
              </c:ext>
            </c:extLst>
          </c:dPt>
          <c:dLbls>
            <c:dLbl>
              <c:idx val="15"/>
              <c:layout>
                <c:manualLayout>
                  <c:x val="-3.2059025790383347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20EB-43E1-AC20-B373186F86A4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4291548477735946E-2"/>
                  <c:y val="5.5501520668879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4A1F-486E-9905-440289940F8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3399FF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35</c:v>
                </c:pt>
                <c:pt idx="1">
                  <c:v>36</c:v>
                </c:pt>
                <c:pt idx="2">
                  <c:v>43</c:v>
                </c:pt>
                <c:pt idx="3">
                  <c:v>41</c:v>
                </c:pt>
                <c:pt idx="4">
                  <c:v>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8B0-474A-BF28-595332C819B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Αρχηγός Αξ. Αντιπολίτευσης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15"/>
              <c:layout>
                <c:manualLayout>
                  <c:x val="-3.2059025790383347E-2"/>
                  <c:y val="-0.1371606893698922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0EB-43E1-AC20-B373186F86A4}"/>
                </c:ex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3.4291548477735946E-2"/>
                  <c:y val="-7.72769846389939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4A1F-486E-9905-440289940F88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Μαρ-22</c:v>
                </c:pt>
                <c:pt idx="1">
                  <c:v>Απρ-22</c:v>
                </c:pt>
                <c:pt idx="2">
                  <c:v>Μάι-22</c:v>
                </c:pt>
                <c:pt idx="3">
                  <c:v>Ιουν-22</c:v>
                </c:pt>
                <c:pt idx="4">
                  <c:v>Σεπ-22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18</c:v>
                </c:pt>
                <c:pt idx="1">
                  <c:v>21</c:v>
                </c:pt>
                <c:pt idx="2">
                  <c:v>23</c:v>
                </c:pt>
                <c:pt idx="3">
                  <c:v>21</c:v>
                </c:pt>
                <c:pt idx="4">
                  <c:v>21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98B0-474A-BF28-595332C819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5274000"/>
        <c:axId val="635269104"/>
      </c:lineChart>
      <c:catAx>
        <c:axId val="6352740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269104"/>
        <c:crosses val="autoZero"/>
        <c:auto val="1"/>
        <c:lblAlgn val="ctr"/>
        <c:lblOffset val="100"/>
        <c:noMultiLvlLbl val="1"/>
      </c:catAx>
      <c:valAx>
        <c:axId val="635269104"/>
        <c:scaling>
          <c:orientation val="minMax"/>
          <c:max val="100"/>
        </c:scaling>
        <c:delete val="1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63527400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2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l-GR" sz="1200" b="1" dirty="0">
                <a:solidFill>
                  <a:srgbClr val="FF0000"/>
                </a:solidFill>
              </a:rPr>
              <a:t>Οι 4 υψηλότερες</a:t>
            </a:r>
            <a:r>
              <a:rPr lang="el-GR" sz="1200" b="1" baseline="0" dirty="0">
                <a:solidFill>
                  <a:srgbClr val="FF0000"/>
                </a:solidFill>
              </a:rPr>
              <a:t> επιδόσεις της Κυβέρνησης</a:t>
            </a:r>
            <a:endParaRPr lang="en-US" sz="12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1429245283018869"/>
          <c:y val="8.21637295753412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2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1617424973222542E-2"/>
          <c:y val="4.5254862254362309E-2"/>
          <c:w val="0.98204579776865608"/>
          <c:h val="0.802619574256059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solidFill>
              <a:srgbClr val="3399FF">
                <a:alpha val="60000"/>
              </a:srgb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Προσέλκυση τουρισμού</c:v>
                </c:pt>
                <c:pt idx="1">
                  <c:v>Ψηφιακός μετασχηματισμός του κράτους</c:v>
                </c:pt>
                <c:pt idx="2">
                  <c:v>Αμυντική θωράκιση της χώρας</c:v>
                </c:pt>
                <c:pt idx="3">
                  <c:v>Εξωτερική πολιτική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77.2</c:v>
                </c:pt>
                <c:pt idx="1">
                  <c:v>65.099999999999994</c:v>
                </c:pt>
                <c:pt idx="2">
                  <c:v>61.2</c:v>
                </c:pt>
                <c:pt idx="3">
                  <c:v>49.9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23-479B-91E2-1BA670A51D9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Ούτε-ούτε  (αυθ.)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Προσέλκυση τουρισμού</c:v>
                </c:pt>
                <c:pt idx="1">
                  <c:v>Ψηφιακός μετασχηματισμός του κράτους</c:v>
                </c:pt>
                <c:pt idx="2">
                  <c:v>Αμυντική θωράκιση της χώρας</c:v>
                </c:pt>
                <c:pt idx="3">
                  <c:v>Εξωτερική πολιτική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12.5</c:v>
                </c:pt>
                <c:pt idx="3">
                  <c:v>12.9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023-479B-91E2-1BA670A51D9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solidFill>
              <a:schemeClr val="accent2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Προσέλκυση τουρισμού</c:v>
                </c:pt>
                <c:pt idx="1">
                  <c:v>Ψηφιακός μετασχηματισμός του κράτους</c:v>
                </c:pt>
                <c:pt idx="2">
                  <c:v>Αμυντική θωράκιση της χώρας</c:v>
                </c:pt>
                <c:pt idx="3">
                  <c:v>Εξωτερική πολιτική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10.7</c:v>
                </c:pt>
                <c:pt idx="1">
                  <c:v>18.2</c:v>
                </c:pt>
                <c:pt idx="2">
                  <c:v>21.8</c:v>
                </c:pt>
                <c:pt idx="3">
                  <c:v>33.700000000000003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023-479B-91E2-1BA670A51D9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ΔΓ/ΔΑ (αυθ.)</c:v>
                </c:pt>
              </c:strCache>
            </c:strRef>
          </c:tx>
          <c:spPr>
            <a:solidFill>
              <a:schemeClr val="bg1">
                <a:lumMod val="50000"/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Προσέλκυση τουρισμού</c:v>
                </c:pt>
                <c:pt idx="1">
                  <c:v>Ψηφιακός μετασχηματισμός του κράτους</c:v>
                </c:pt>
                <c:pt idx="2">
                  <c:v>Αμυντική θωράκιση της χώρας</c:v>
                </c:pt>
                <c:pt idx="3">
                  <c:v>Εξωτερική πολιτική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1.2</c:v>
                </c:pt>
                <c:pt idx="1">
                  <c:v>5.8</c:v>
                </c:pt>
                <c:pt idx="2">
                  <c:v>4.4000000000000004</c:v>
                </c:pt>
                <c:pt idx="3">
                  <c:v>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023-479B-91E2-1BA670A51D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38139136"/>
        <c:axId val="638141856"/>
      </c:barChart>
      <c:catAx>
        <c:axId val="638139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141856"/>
        <c:crosses val="autoZero"/>
        <c:auto val="1"/>
        <c:lblAlgn val="ctr"/>
        <c:lblOffset val="100"/>
        <c:noMultiLvlLbl val="0"/>
      </c:catAx>
      <c:valAx>
        <c:axId val="638141856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38139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5308089436933586E-2"/>
          <c:y val="7.9151994835132328E-2"/>
          <c:w val="0.92215216906848907"/>
          <c:h val="5.28064221820471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2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r>
              <a:rPr lang="el-GR" sz="1200" b="1" dirty="0">
                <a:solidFill>
                  <a:srgbClr val="FF0000"/>
                </a:solidFill>
              </a:rPr>
              <a:t>Οι 4 χαμηλότερες</a:t>
            </a:r>
            <a:r>
              <a:rPr lang="el-GR" sz="1200" b="1" baseline="0" dirty="0">
                <a:solidFill>
                  <a:srgbClr val="FF0000"/>
                </a:solidFill>
              </a:rPr>
              <a:t> επιδόσεις της Κυβέρνησης</a:t>
            </a:r>
            <a:endParaRPr lang="en-US" sz="1200" b="1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29361720029038724"/>
          <c:y val="2.627136322387629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20" baseline="0">
              <a:solidFill>
                <a:srgbClr val="FF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1617424973222542E-2"/>
          <c:y val="4.5254862254362309E-2"/>
          <c:w val="0.98204579776865608"/>
          <c:h val="0.8026195742560591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Μάλλον θετικές</c:v>
                </c:pt>
              </c:strCache>
            </c:strRef>
          </c:tx>
          <c:spPr>
            <a:solidFill>
              <a:srgbClr val="3399FF">
                <a:alpha val="60000"/>
              </a:srgb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Εργασιακά θέματα</c:v>
                </c:pt>
                <c:pt idx="1">
                  <c:v>Εγκληματικότητα </c:v>
                </c:pt>
                <c:pt idx="2">
                  <c:v>Αντιμετώπιση του πληθωρισμού</c:v>
                </c:pt>
                <c:pt idx="3">
                  <c:v>Αντιμετώπιση της διαφθοράς</c:v>
                </c:pt>
              </c:strCache>
            </c:strRef>
          </c:cat>
          <c:val>
            <c:numRef>
              <c:f>Sheet1!$B$2:$B$5</c:f>
              <c:numCache>
                <c:formatCode>0</c:formatCode>
                <c:ptCount val="4"/>
                <c:pt idx="0">
                  <c:v>22</c:v>
                </c:pt>
                <c:pt idx="1">
                  <c:v>21.4</c:v>
                </c:pt>
                <c:pt idx="2">
                  <c:v>18.399999999999999</c:v>
                </c:pt>
                <c:pt idx="3">
                  <c:v>16.899999999999999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3F-4C35-A3AC-339F6CB9B1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Ούτε-ούτε  (αυθ.)</c:v>
                </c:pt>
              </c:strCache>
            </c:strRef>
          </c:tx>
          <c:spPr>
            <a:solidFill>
              <a:schemeClr val="accent3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Εργασιακά θέματα</c:v>
                </c:pt>
                <c:pt idx="1">
                  <c:v>Εγκληματικότητα </c:v>
                </c:pt>
                <c:pt idx="2">
                  <c:v>Αντιμετώπιση του πληθωρισμού</c:v>
                </c:pt>
                <c:pt idx="3">
                  <c:v>Αντιμετώπιση της διαφθοράς</c:v>
                </c:pt>
              </c:strCache>
            </c:strRef>
          </c:cat>
          <c:val>
            <c:numRef>
              <c:f>Sheet1!$C$2:$C$5</c:f>
              <c:numCache>
                <c:formatCode>0</c:formatCode>
                <c:ptCount val="4"/>
                <c:pt idx="0">
                  <c:v>12</c:v>
                </c:pt>
                <c:pt idx="1">
                  <c:v>13.5</c:v>
                </c:pt>
                <c:pt idx="2">
                  <c:v>13</c:v>
                </c:pt>
                <c:pt idx="3">
                  <c:v>11.5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3F-4C35-A3AC-339F6CB9B19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Μάλλον αρνητικές</c:v>
                </c:pt>
              </c:strCache>
            </c:strRef>
          </c:tx>
          <c:spPr>
            <a:solidFill>
              <a:schemeClr val="accent2"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Εργασιακά θέματα</c:v>
                </c:pt>
                <c:pt idx="1">
                  <c:v>Εγκληματικότητα </c:v>
                </c:pt>
                <c:pt idx="2">
                  <c:v>Αντιμετώπιση του πληθωρισμού</c:v>
                </c:pt>
                <c:pt idx="3">
                  <c:v>Αντιμετώπιση της διαφθοράς</c:v>
                </c:pt>
              </c:strCache>
            </c:strRef>
          </c:cat>
          <c:val>
            <c:numRef>
              <c:f>Sheet1!$D$2:$D$5</c:f>
              <c:numCache>
                <c:formatCode>0</c:formatCode>
                <c:ptCount val="4"/>
                <c:pt idx="0">
                  <c:v>62.1</c:v>
                </c:pt>
                <c:pt idx="1">
                  <c:v>62.7</c:v>
                </c:pt>
                <c:pt idx="2">
                  <c:v>64.5</c:v>
                </c:pt>
                <c:pt idx="3">
                  <c:v>68.400000000000006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C3F-4C35-A3AC-339F6CB9B19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ΔΓ/ΔΑ (αυθ.)</c:v>
                </c:pt>
              </c:strCache>
            </c:strRef>
          </c:tx>
          <c:spPr>
            <a:solidFill>
              <a:schemeClr val="bg1">
                <a:lumMod val="50000"/>
                <a:alpha val="60000"/>
              </a:schemeClr>
            </a:solidFill>
            <a:ln w="9525" cap="flat" cmpd="sng" algn="ctr">
              <a:noFill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Εργασιακά θέματα</c:v>
                </c:pt>
                <c:pt idx="1">
                  <c:v>Εγκληματικότητα </c:v>
                </c:pt>
                <c:pt idx="2">
                  <c:v>Αντιμετώπιση του πληθωρισμού</c:v>
                </c:pt>
                <c:pt idx="3">
                  <c:v>Αντιμετώπιση της διαφθοράς</c:v>
                </c:pt>
              </c:strCache>
            </c:strRef>
          </c:cat>
          <c:val>
            <c:numRef>
              <c:f>Sheet1!$E$2:$E$5</c:f>
              <c:numCache>
                <c:formatCode>0</c:formatCode>
                <c:ptCount val="4"/>
                <c:pt idx="0">
                  <c:v>4</c:v>
                </c:pt>
                <c:pt idx="1">
                  <c:v>2.2999999999999998</c:v>
                </c:pt>
                <c:pt idx="2">
                  <c:v>4.3</c:v>
                </c:pt>
                <c:pt idx="3">
                  <c:v>3.1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C3F-4C35-A3AC-339F6CB9B1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638140768"/>
        <c:axId val="638142400"/>
      </c:barChart>
      <c:catAx>
        <c:axId val="638140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8142400"/>
        <c:crosses val="autoZero"/>
        <c:auto val="1"/>
        <c:lblAlgn val="ctr"/>
        <c:lblOffset val="100"/>
        <c:noMultiLvlLbl val="0"/>
      </c:catAx>
      <c:valAx>
        <c:axId val="638142400"/>
        <c:scaling>
          <c:orientation val="minMax"/>
        </c:scaling>
        <c:delete val="1"/>
        <c:axPos val="l"/>
        <c:numFmt formatCode="0" sourceLinked="1"/>
        <c:majorTickMark val="none"/>
        <c:minorTickMark val="none"/>
        <c:tickLblPos val="nextTo"/>
        <c:crossAx val="638140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7905695663444796E-2"/>
          <c:y val="7.6345894227240751E-2"/>
          <c:w val="0.91542242660868367"/>
          <c:h val="5.28064221820471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7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/>
        </a:fgClr>
        <a:bgClr>
          <a:schemeClr val="dk1">
            <a:lumMod val="10000"/>
            <a:lumOff val="90000"/>
          </a:schemeClr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lumMod val="60000"/>
              <a:lumOff val="40000"/>
            </a:schemeClr>
          </a:gs>
          <a:gs pos="0">
            <a:schemeClr val="phClr"/>
          </a:gs>
        </a:gsLst>
        <a:lin ang="5400000" scaled="0"/>
      </a:gradFill>
      <a:ln w="508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50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0.65672</cdr:x>
      <cdr:y>0.17419</cdr:y>
    </cdr:from>
    <cdr:to>
      <cdr:x>0.98983</cdr:x>
      <cdr:y>0.24676</cdr:y>
    </cdr:to>
    <cdr:sp macro="" textlink="">
      <cdr:nvSpPr>
        <cdr:cNvPr id="10" name="TextBox 48">
          <a:extLst xmlns:a="http://schemas.openxmlformats.org/drawingml/2006/main">
            <a:ext uri="{FF2B5EF4-FFF2-40B4-BE49-F238E27FC236}">
              <a16:creationId xmlns:a16="http://schemas.microsoft.com/office/drawing/2014/main" xmlns="" id="{E049D10C-07CC-4B86-820F-1C1BD89FEA02}"/>
            </a:ext>
          </a:extLst>
        </cdr:cNvPr>
        <cdr:cNvSpPr txBox="1"/>
      </cdr:nvSpPr>
      <cdr:spPr>
        <a:xfrm xmlns:a="http://schemas.openxmlformats.org/drawingml/2006/main">
          <a:off x="7770936" y="664865"/>
          <a:ext cx="3941674" cy="27699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Ιουν 2022</a:t>
          </a:r>
        </a:p>
      </cdr:txBody>
    </cdr:sp>
  </cdr:relSizeAnchor>
  <cdr:relSizeAnchor xmlns:cdr="http://schemas.openxmlformats.org/drawingml/2006/chartDrawing">
    <cdr:from>
      <cdr:x>0.909</cdr:x>
      <cdr:y>0.75475</cdr:y>
    </cdr:from>
    <cdr:to>
      <cdr:x>0.95712</cdr:x>
      <cdr:y>0.75475</cdr:y>
    </cdr:to>
    <cdr:cxnSp macro="">
      <cdr:nvCxnSpPr>
        <cdr:cNvPr id="14" name="Straight Arrow Connector 13">
          <a:extLst xmlns:a="http://schemas.openxmlformats.org/drawingml/2006/main">
            <a:ext uri="{FF2B5EF4-FFF2-40B4-BE49-F238E27FC236}">
              <a16:creationId xmlns:a16="http://schemas.microsoft.com/office/drawing/2014/main" xmlns="" id="{8DD84CDD-3864-4409-91EE-2CDEB57C1572}"/>
            </a:ext>
          </a:extLst>
        </cdr:cNvPr>
        <cdr:cNvCxnSpPr/>
      </cdr:nvCxnSpPr>
      <cdr:spPr>
        <a:xfrm xmlns:a="http://schemas.openxmlformats.org/drawingml/2006/main">
          <a:off x="10756162" y="2880791"/>
          <a:ext cx="569402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0.65649</cdr:x>
      <cdr:y>0.32373</cdr:y>
    </cdr:from>
    <cdr:to>
      <cdr:x>0.9896</cdr:x>
      <cdr:y>0.3963</cdr:y>
    </cdr:to>
    <cdr:sp macro="" textlink="">
      <cdr:nvSpPr>
        <cdr:cNvPr id="2" name="TextBox 48">
          <a:extLst xmlns:a="http://schemas.openxmlformats.org/drawingml/2006/main">
            <a:ext uri="{FF2B5EF4-FFF2-40B4-BE49-F238E27FC236}">
              <a16:creationId xmlns:a16="http://schemas.microsoft.com/office/drawing/2014/main" xmlns="" id="{38316EAA-965F-15D9-CC0C-07BA3DFF415D}"/>
            </a:ext>
          </a:extLst>
        </cdr:cNvPr>
        <cdr:cNvSpPr txBox="1"/>
      </cdr:nvSpPr>
      <cdr:spPr>
        <a:xfrm xmlns:a="http://schemas.openxmlformats.org/drawingml/2006/main">
          <a:off x="7768196" y="1235647"/>
          <a:ext cx="3941674" cy="27699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Σεπ 2022 Πηγή: Πανελλαδική έρευνα για το Βήμα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0.88144</cdr:x>
      <cdr:y>0.14001</cdr:y>
    </cdr:from>
    <cdr:to>
      <cdr:x>1</cdr:x>
      <cdr:y>0.26096</cdr:y>
    </cdr:to>
    <cdr:sp macro="" textlink="">
      <cdr:nvSpPr>
        <cdr:cNvPr id="10" name="TextBox 48">
          <a:extLst xmlns:a="http://schemas.openxmlformats.org/drawingml/2006/main">
            <a:ext uri="{FF2B5EF4-FFF2-40B4-BE49-F238E27FC236}">
              <a16:creationId xmlns:a16="http://schemas.microsoft.com/office/drawing/2014/main" xmlns="" id="{E049D10C-07CC-4B86-820F-1C1BD89FEA02}"/>
            </a:ext>
          </a:extLst>
        </cdr:cNvPr>
        <cdr:cNvSpPr txBox="1"/>
      </cdr:nvSpPr>
      <cdr:spPr>
        <a:xfrm xmlns:a="http://schemas.openxmlformats.org/drawingml/2006/main">
          <a:off x="10430024" y="534396"/>
          <a:ext cx="1402927" cy="461665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2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l-GR" sz="1200" b="1" dirty="0"/>
            <a:t>Βουλευτικές εκλογές 2019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06D47-903E-4114-9673-A192FAAE32CE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3D79F-ED57-47F4-B136-1F38E2231A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3928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54C10-9FC8-467B-AD93-595092B016C6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C1944-5ED8-4FE4-A019-D7E58DFB89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471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5640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09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552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39907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855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0089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427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9C1944-5ED8-4FE4-A019-D7E58DFB89E0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0996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733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C1944-5ED8-4FE4-A019-D7E58DFB89E0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653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526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171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31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2375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4139" y="2204864"/>
            <a:ext cx="4847861" cy="3312368"/>
          </a:xfrm>
        </p:spPr>
        <p:txBody>
          <a:bodyPr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624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804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063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9226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2909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776" y="4797152"/>
            <a:ext cx="5020139" cy="1656184"/>
          </a:xfrm>
          <a:noFill/>
          <a:ln cap="sq">
            <a:noFill/>
            <a:miter lim="800000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9937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791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350" y="1484784"/>
            <a:ext cx="11713301" cy="4896544"/>
          </a:xfrm>
          <a:noFill/>
          <a:effectLst/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340" y="116632"/>
            <a:ext cx="8352928" cy="1080120"/>
          </a:xfrm>
          <a:prstGeom prst="rect">
            <a:avLst/>
          </a:prstGeom>
          <a:noFill/>
          <a:ln w="12700">
            <a:noFill/>
          </a:ln>
          <a:effectLst/>
        </p:spPr>
        <p:style>
          <a:lnRef idx="2">
            <a:schemeClr val="accent1"/>
          </a:lnRef>
          <a:fillRef idx="100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>
            <a:lvl1pPr>
              <a:defRPr lang="en-GB" dirty="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184565" y="6453337"/>
            <a:ext cx="960107" cy="365125"/>
          </a:xfrm>
        </p:spPr>
        <p:txBody>
          <a:bodyPr/>
          <a:lstStyle>
            <a:lvl1pPr algn="ctr">
              <a:defRPr sz="180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9741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810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976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8598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5680" y="18864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94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973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5328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146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808" y="1463105"/>
            <a:ext cx="5482891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808" y="2102866"/>
            <a:ext cx="5482891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9575" y="1463105"/>
            <a:ext cx="5485044" cy="66941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9575" y="2102866"/>
            <a:ext cx="5485044" cy="41344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184565" y="6453337"/>
            <a:ext cx="960107" cy="365125"/>
          </a:xfr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smtClean="0"/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n-GB" smtClean="0"/>
              <a:pPr>
                <a:spcBef>
                  <a:spcPct val="0"/>
                </a:spcBef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378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8" y="44624"/>
            <a:ext cx="8352928" cy="108012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553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23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8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24192" y="6453337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63392" y="6463116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mtClean="0"/>
            </a:lvl1pPr>
          </a:lstStyle>
          <a:p>
            <a:pPr algn="r">
              <a:spcBef>
                <a:spcPct val="0"/>
              </a:spcBef>
            </a:pPr>
            <a:fld id="{DE70D37E-C867-47FE-9F10-9260555C453A}" type="slidenum">
              <a:rPr lang="en-GB" smtClean="0"/>
              <a:pPr algn="r">
                <a:spcBef>
                  <a:spcPct val="0"/>
                </a:spcBef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07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589" y="1412776"/>
            <a:ext cx="11247040" cy="5112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31893" y="6492876"/>
            <a:ext cx="960107" cy="365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GB" sz="1600" b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ct val="0"/>
              </a:spcBef>
            </a:pPr>
            <a:fld id="{DE70D37E-C867-47FE-9F10-9260555C453A}" type="slidenum">
              <a:rPr lang="el-GR" smtClean="0"/>
              <a:pPr>
                <a:spcBef>
                  <a:spcPct val="0"/>
                </a:spcBef>
              </a:pPr>
              <a:t>‹#›</a:t>
            </a:fld>
            <a:endParaRPr lang="el-GR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Title Placeholder 3"/>
          <p:cNvSpPr>
            <a:spLocks noGrp="1"/>
          </p:cNvSpPr>
          <p:nvPr>
            <p:ph type="title"/>
          </p:nvPr>
        </p:nvSpPr>
        <p:spPr>
          <a:xfrm>
            <a:off x="0" y="29152"/>
            <a:ext cx="9120336" cy="116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0942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84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lang="en-GB" sz="2200" b="0" i="0" kern="1200" spc="100" normalizeH="0" baseline="0" dirty="0">
          <a:solidFill>
            <a:schemeClr val="accent4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56040" y="980728"/>
            <a:ext cx="5592622" cy="316835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none"/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86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marL="85725" indent="0" algn="ctr" defTabSz="914400" rtl="0" eaLnBrk="1" latinLnBrk="0" hangingPunct="1">
        <a:spcBef>
          <a:spcPct val="0"/>
        </a:spcBef>
        <a:buNone/>
        <a:defRPr sz="2800" kern="1200">
          <a:solidFill>
            <a:schemeClr val="tx2">
              <a:lumMod val="20000"/>
              <a:lumOff val="8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hart" Target="../charts/chart10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gif"/><Relationship Id="rId9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chart" Target="../charts/chart11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gif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368" y="908720"/>
            <a:ext cx="4032448" cy="648072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el-GR" sz="22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συνδρομητική έρευνα</a:t>
            </a:r>
            <a:endParaRPr lang="en-GB" sz="22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6320" y="836712"/>
            <a:ext cx="3056384" cy="622920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0"/>
              </a:spcBef>
            </a:pPr>
            <a:r>
              <a:rPr lang="el-GR" sz="2200" spc="1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Σεπτέμβριος 2022</a:t>
            </a:r>
            <a:endParaRPr lang="en-GB" sz="2200" spc="1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0927CE-AB3B-4616-B54C-105FBB63B6D2}"/>
              </a:ext>
            </a:extLst>
          </p:cNvPr>
          <p:cNvSpPr txBox="1"/>
          <p:nvPr/>
        </p:nvSpPr>
        <p:spPr>
          <a:xfrm>
            <a:off x="119336" y="619577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Συντάχθηκε για το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MEGA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9436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6798D534-A8E7-4754-87B6-1B0F00CB6C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2984307"/>
              </p:ext>
            </p:extLst>
          </p:nvPr>
        </p:nvGraphicFramePr>
        <p:xfrm>
          <a:off x="1703512" y="1412776"/>
          <a:ext cx="7704858" cy="2420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xmlns="" id="{857568F4-A092-443B-90AC-351D9D3CF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8" y="439737"/>
            <a:ext cx="8832980" cy="360040"/>
          </a:xfrm>
        </p:spPr>
        <p:txBody>
          <a:bodyPr/>
          <a:lstStyle/>
          <a:p>
            <a:r>
              <a:rPr lang="el-GR" dirty="0">
                <a:ea typeface="Times New Roman" panose="02020603050405020304" pitchFamily="18" charset="0"/>
                <a:cs typeface="Times New Roman" panose="02020603050405020304" pitchFamily="18" charset="0"/>
              </a:rPr>
              <a:t>Παράσταση νίκης</a:t>
            </a:r>
            <a: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l-GR" sz="18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l-GR" sz="14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‘Ανεξάρτητα από το τι θα ψηφίσετε ποιο κόμμα νομίζετε ότι θα έρθει πρώτο στις Βουλευτικές εκλογές;’ (αυθόρμητη αναφορά)</a:t>
            </a:r>
            <a:endParaRPr lang="en-GB" sz="1400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113C380-A33D-48F4-95A3-80EEC6B2CB52}"/>
              </a:ext>
            </a:extLst>
          </p:cNvPr>
          <p:cNvSpPr txBox="1"/>
          <p:nvPr/>
        </p:nvSpPr>
        <p:spPr>
          <a:xfrm>
            <a:off x="11724623" y="68544"/>
            <a:ext cx="648073" cy="40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xmlns="" id="{8568C5E4-83E8-405F-9EAB-8A963A4D54AC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10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840DEF9-F339-4B24-9541-B045EDA31615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xmlns="" id="{F8CCB4F0-5846-411C-85DE-6352ED75CE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9452243"/>
              </p:ext>
            </p:extLst>
          </p:nvPr>
        </p:nvGraphicFramePr>
        <p:xfrm>
          <a:off x="1703512" y="4005065"/>
          <a:ext cx="770485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1726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xmlns="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835257"/>
              </p:ext>
            </p:extLst>
          </p:nvPr>
        </p:nvGraphicFramePr>
        <p:xfrm>
          <a:off x="263352" y="1628800"/>
          <a:ext cx="475252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sz="2400" dirty="0"/>
              <a:t>Καταλληλότερος Πρωθυπουργός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400" i="1" dirty="0"/>
              <a:t>‘Μεταξύ των πολιτικών αρχηγών ποιος νομίζετε ότι είναι καταλληλότερος για πρωθυπουργός της χώρας;’ </a:t>
            </a:r>
            <a:br>
              <a:rPr lang="el-GR" sz="1400" i="1" dirty="0"/>
            </a:br>
            <a:r>
              <a:rPr lang="el-GR" sz="1400" u="sng" dirty="0"/>
              <a:t>αυθόρμητα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xmlns="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xmlns="" id="{BE889ACB-1717-4972-A337-EB5FE8C58C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183081"/>
              </p:ext>
            </p:extLst>
          </p:nvPr>
        </p:nvGraphicFramePr>
        <p:xfrm>
          <a:off x="5519936" y="1988840"/>
          <a:ext cx="6083572" cy="30415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53941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xmlns="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75519" y="1628800"/>
          <a:ext cx="9456373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dirty="0"/>
              <a:t>Πολιτικός αρχηγός που μπορεί να εγγυηθεί καλή λειτουργία δημοκρατικών θεσμών</a:t>
            </a:r>
            <a:r>
              <a:rPr lang="el-GR" sz="3600" dirty="0"/>
              <a:t/>
            </a:r>
            <a:br>
              <a:rPr lang="el-GR" sz="3600" dirty="0"/>
            </a:br>
            <a:r>
              <a:rPr lang="el-GR" sz="1400" i="1" dirty="0"/>
              <a:t>‘Μεταξύ των πολιτικών αρχηγών ποιος νομίζετε ότι μπορεί να εγγυηθεί την καλή λειτουργία των δημοκρατικών θεσμών;’ </a:t>
            </a:r>
            <a:r>
              <a:rPr lang="el-GR" sz="1400" u="sng" dirty="0"/>
              <a:t>αυθόρμητα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xmlns="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14669627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368" y="908720"/>
            <a:ext cx="4032448" cy="648072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r>
              <a:rPr lang="el-GR" sz="22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συνδρομητική έρευνα</a:t>
            </a:r>
            <a:endParaRPr lang="en-GB" sz="22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6320" y="836712"/>
            <a:ext cx="3056384" cy="622920"/>
          </a:xfrm>
          <a:noFill/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algn="r">
              <a:spcBef>
                <a:spcPct val="0"/>
              </a:spcBef>
            </a:pPr>
            <a:r>
              <a:rPr lang="el-GR" sz="2200" spc="100" dirty="0">
                <a:solidFill>
                  <a:schemeClr val="accent4">
                    <a:lumMod val="75000"/>
                  </a:schemeClr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Σεπτέμβριος 2022</a:t>
            </a:r>
            <a:endParaRPr lang="en-GB" sz="2200" spc="100" dirty="0">
              <a:solidFill>
                <a:schemeClr val="accent4">
                  <a:lumMod val="75000"/>
                </a:schemeClr>
              </a:solidFill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7DFDB18-7E26-43C2-9BEA-35851D46E2B0}"/>
              </a:ext>
            </a:extLst>
          </p:cNvPr>
          <p:cNvSpPr txBox="1"/>
          <p:nvPr/>
        </p:nvSpPr>
        <p:spPr>
          <a:xfrm>
            <a:off x="119336" y="619577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Συντάχθηκε για το 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MEGA</a:t>
            </a:r>
            <a:endParaRPr lang="el-G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888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340" y="116632"/>
            <a:ext cx="9049004" cy="1080120"/>
          </a:xfrm>
        </p:spPr>
        <p:txBody>
          <a:bodyPr/>
          <a:lstStyle/>
          <a:p>
            <a:r>
              <a:rPr lang="el-GR" sz="2400" dirty="0"/>
              <a:t>Η ταυτότητα της έρευνας</a:t>
            </a:r>
            <a:endParaRPr lang="el-GR" sz="1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6B900402-09BF-4D28-9D96-570A989919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479699"/>
              </p:ext>
            </p:extLst>
          </p:nvPr>
        </p:nvGraphicFramePr>
        <p:xfrm>
          <a:off x="257436" y="1763526"/>
          <a:ext cx="11665296" cy="3451397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371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7484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Εταιρεία: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alt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Metron Analysis (Α.Μ. ΕΣΡ 4)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465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Ανάθεση: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Συνδρομητική έρευνα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54651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Τύπος Έρευνας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</a:t>
                      </a:r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dirty="0"/>
                        <a:t>Έρευνα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κοινής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γνώμης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/>
                        <a:t>για θέματα της πολιτικής επικαιρότητας, δεικτών κλίματος και κοινωνικών αντιλήψεων - </a:t>
                      </a:r>
                      <a:r>
                        <a:rPr lang="el-GR" sz="1200" dirty="0"/>
                        <a:t>Συνδυασμός </a:t>
                      </a:r>
                      <a:r>
                        <a:rPr lang="en-US" sz="1200" dirty="0"/>
                        <a:t>Computer Assisted Telephone &amp; Web Interviews</a:t>
                      </a:r>
                      <a:endParaRPr lang="el-G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679952123"/>
                  </a:ext>
                </a:extLst>
              </a:tr>
              <a:tr h="712032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Μέθοδος Δειγματοληψίας: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buClr>
                          <a:srgbClr val="E53505"/>
                        </a:buClr>
                        <a:buFont typeface="Wingdings" pitchFamily="2" charset="2"/>
                        <a:buNone/>
                        <a:tabLst>
                          <a:tab pos="3403600" algn="l"/>
                        </a:tabLst>
                      </a:pPr>
                      <a:r>
                        <a:rPr lang="el-GR" sz="1200" dirty="0"/>
                        <a:t>Τηλεφωνική έρευνα: Απλή τυχαία δειγματοληψία </a:t>
                      </a:r>
                      <a:r>
                        <a:rPr lang="el-GR" sz="1200" kern="1200" dirty="0"/>
                        <a:t>σε αρχείο τηλεφωνικών αριθμών που έχουν παραχθεί με τυχαίο τρόπο (</a:t>
                      </a:r>
                      <a:r>
                        <a:rPr lang="en-US" sz="1200" kern="1200" dirty="0" err="1"/>
                        <a:t>RDD</a:t>
                      </a:r>
                      <a:r>
                        <a:rPr lang="el-GR" sz="1200" kern="1200" dirty="0"/>
                        <a:t>-</a:t>
                      </a:r>
                      <a:r>
                        <a:rPr lang="en-US" sz="1200" kern="1200" dirty="0"/>
                        <a:t>Random Digit Dialing)</a:t>
                      </a:r>
                      <a:r>
                        <a:rPr lang="el-GR" sz="1200" kern="1200" dirty="0"/>
                        <a:t> με την εξής αναλογία:</a:t>
                      </a:r>
                      <a:r>
                        <a:rPr lang="el-GR" sz="1200" dirty="0"/>
                        <a:t> σταθερά</a:t>
                      </a:r>
                      <a:r>
                        <a:rPr lang="el-GR" sz="1200" baseline="0" dirty="0"/>
                        <a:t> τηλέφωνα 70</a:t>
                      </a:r>
                      <a:r>
                        <a:rPr lang="el-GR" sz="1200" dirty="0"/>
                        <a:t>% και </a:t>
                      </a:r>
                      <a:r>
                        <a:rPr lang="el-GR" sz="1200" dirty="0">
                          <a:solidFill>
                            <a:srgbClr val="FF0000"/>
                          </a:solidFill>
                        </a:rPr>
                        <a:t>κινητά</a:t>
                      </a:r>
                      <a:r>
                        <a:rPr lang="el-GR" sz="1200" baseline="0" dirty="0">
                          <a:solidFill>
                            <a:srgbClr val="FF0000"/>
                          </a:solidFill>
                        </a:rPr>
                        <a:t> τηλέφωνα </a:t>
                      </a:r>
                      <a:r>
                        <a:rPr lang="en-US" sz="1200" baseline="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200" baseline="0" dirty="0">
                          <a:solidFill>
                            <a:srgbClr val="FF0000"/>
                          </a:solidFill>
                        </a:rPr>
                        <a:t>0%.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53505"/>
                        </a:buClr>
                        <a:buSzTx/>
                        <a:buFont typeface="Wingdings" pitchFamily="2" charset="2"/>
                        <a:buNone/>
                        <a:tabLst>
                          <a:tab pos="3403600" algn="l"/>
                        </a:tabLst>
                        <a:defRPr/>
                      </a:pPr>
                      <a:r>
                        <a:rPr lang="en-US" sz="1200" b="0" baseline="0" dirty="0">
                          <a:solidFill>
                            <a:schemeClr val="tx1"/>
                          </a:solidFill>
                        </a:rPr>
                        <a:t>Online 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έρευνα: </a:t>
                      </a:r>
                      <a:r>
                        <a:rPr lang="el-GR" sz="1200" dirty="0">
                          <a:solidFill>
                            <a:schemeClr val="tx1"/>
                          </a:solidFill>
                        </a:rPr>
                        <a:t>Τυχαία επιλογή με βάση ποσοστώσεις από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online panel </a:t>
                      </a:r>
                      <a:endParaRPr lang="el-GR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7568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Χρόνος Διεξαγωγής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buClr>
                          <a:srgbClr val="E53505"/>
                        </a:buClr>
                        <a:buFont typeface="Wingdings" pitchFamily="2" charset="2"/>
                        <a:buNone/>
                        <a:tabLst>
                          <a:tab pos="3403600" algn="l"/>
                        </a:tabLst>
                      </a:pP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20-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6/09/20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21567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Μέγεθος Δείγματος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E53505"/>
                        </a:buClr>
                        <a:buSzTx/>
                        <a:buFont typeface="Wingdings" pitchFamily="2" charset="2"/>
                        <a:buNone/>
                        <a:tabLst>
                          <a:tab pos="3403600" algn="l"/>
                        </a:tabLst>
                        <a:defRPr/>
                      </a:pP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1.</a:t>
                      </a:r>
                      <a:r>
                        <a:rPr lang="en-US" sz="1200" b="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l-GR" sz="1200" b="0" dirty="0">
                          <a:solidFill>
                            <a:srgbClr val="FF0000"/>
                          </a:solidFill>
                        </a:rPr>
                        <a:t>06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άτομα ηλικίας 1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ετών και άνω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1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.00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5 τηλεφωνικά και 301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online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. Μέγιστο δειγματοληπτικό σφάλμα ±2,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%</a:t>
                      </a:r>
                      <a:endParaRPr lang="el-GR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30265812"/>
                  </a:ext>
                </a:extLst>
              </a:tr>
              <a:tr h="377568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Σταθμίσεις: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Το δείγμα σταθμίσθηκε εκ των υστέρων ως προς το φύλο και την ηλικία</a:t>
                      </a:r>
                      <a:r>
                        <a:rPr lang="el-GR" sz="12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και την ψήφο στις Βουλευτικές 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824811249"/>
                  </a:ext>
                </a:extLst>
              </a:tr>
              <a:tr h="458069">
                <a:tc>
                  <a:txBody>
                    <a:bodyPr/>
                    <a:lstStyle/>
                    <a:p>
                      <a:pPr algn="r"/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Προσωπικό 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field</a:t>
                      </a:r>
                      <a:r>
                        <a:rPr lang="el-GR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/Έλεγχοι</a:t>
                      </a:r>
                      <a:r>
                        <a:rPr lang="en-US" sz="1200" b="1" dirty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: </a:t>
                      </a:r>
                      <a:endParaRPr lang="el-GR" sz="1200" b="1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Για την τηλεφωνική έρευνα εργάστηκαν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επόπτες και 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l-GR" sz="1200" b="0" dirty="0" err="1">
                          <a:solidFill>
                            <a:schemeClr val="tx1"/>
                          </a:solidFill>
                        </a:rPr>
                        <a:t>συνεντευκτές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. Το 27% των τηλεφωνικών συνεντεύξεων </a:t>
                      </a:r>
                      <a:r>
                        <a:rPr lang="el-GR" sz="1200" b="0" dirty="0" err="1">
                          <a:solidFill>
                            <a:schemeClr val="tx1"/>
                          </a:solidFill>
                        </a:rPr>
                        <a:t>ελέχθηκαν</a:t>
                      </a:r>
                      <a:r>
                        <a:rPr lang="el-GR" sz="1200" b="0" dirty="0">
                          <a:solidFill>
                            <a:schemeClr val="tx1"/>
                          </a:solidFill>
                        </a:rPr>
                        <a:t> με τη μέθοδο της συνακρόασης.  Το 100% των συνεντεύξεων ελέγχθηκαν ηλεκτρονικά.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27499809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xmlns="" id="{A4A46F0C-3060-46F7-8800-92445CFCF1D9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C99FBB9D-C330-4D6E-ADDE-F3C65BD90659}"/>
              </a:ext>
            </a:extLst>
          </p:cNvPr>
          <p:cNvSpPr/>
          <p:nvPr/>
        </p:nvSpPr>
        <p:spPr>
          <a:xfrm>
            <a:off x="107505" y="5851196"/>
            <a:ext cx="11965159" cy="1209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Η METRON ANALYSIS είναι μέλος της ESOMAR και του ΣΕΔΕΑ και τηρεί τους κώδικες δεοντολογίας και διεξαγωγής ερευνών και επαγγελματικής πρακτικής της ESOMAR και του </a:t>
            </a:r>
            <a:r>
              <a:rPr kumimoji="0" lang="el-GR" sz="105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ΣΕΔΕΑ</a:t>
            </a:r>
            <a:r>
              <a:rPr kumimoji="0" lang="el-GR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0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>
                <a:tab pos="3403600" algn="l"/>
              </a:tabLst>
              <a:defRPr/>
            </a:pP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873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400" dirty="0"/>
              <a:t>Η πορεία της χώρας</a:t>
            </a:r>
            <a:r>
              <a:rPr lang="el-GR" sz="2800" dirty="0"/>
              <a:t/>
            </a:r>
            <a:br>
              <a:rPr lang="el-GR" sz="2800" dirty="0"/>
            </a:br>
            <a:r>
              <a:rPr lang="el-GR" sz="1400" i="1" dirty="0"/>
              <a:t>‘Κατά τη γνώμη σας η χώρα μας αυτή την περίοδο κινείται προς τη σωστή ή προς τη λάθος κατεύθυνση;’</a:t>
            </a:r>
            <a:endParaRPr lang="en-US" sz="1400" i="1" dirty="0">
              <a:latin typeface="+mn-lt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92318457"/>
              </p:ext>
            </p:extLst>
          </p:nvPr>
        </p:nvGraphicFramePr>
        <p:xfrm>
          <a:off x="1703512" y="1334233"/>
          <a:ext cx="8214455" cy="24548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1" name="Content Placeholder 8">
            <a:extLst>
              <a:ext uri="{FF2B5EF4-FFF2-40B4-BE49-F238E27FC236}">
                <a16:creationId xmlns:a16="http://schemas.microsoft.com/office/drawing/2014/main" xmlns="" id="{C14F3548-9EB9-441E-977A-6276A83475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5420688"/>
              </p:ext>
            </p:extLst>
          </p:nvPr>
        </p:nvGraphicFramePr>
        <p:xfrm>
          <a:off x="1688366" y="3933056"/>
          <a:ext cx="8229601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15760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xmlns="" id="{0F84D0A0-6466-4A38-BD4C-E56D7516A3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921944"/>
              </p:ext>
            </p:extLst>
          </p:nvPr>
        </p:nvGraphicFramePr>
        <p:xfrm>
          <a:off x="1775520" y="1412776"/>
          <a:ext cx="8005867" cy="48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xmlns="" id="{17903300-89BE-4305-A9B6-B9FF6F26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976996" cy="1080120"/>
          </a:xfrm>
        </p:spPr>
        <p:txBody>
          <a:bodyPr/>
          <a:lstStyle/>
          <a:p>
            <a:r>
              <a:rPr lang="el-GR" sz="2400" dirty="0"/>
              <a:t>Σημαντικότερο πρόβλημα της χώρας</a:t>
            </a:r>
            <a:r>
              <a:rPr lang="el-GR" sz="4000" dirty="0"/>
              <a:t/>
            </a:r>
            <a:br>
              <a:rPr lang="el-GR" sz="4000" dirty="0"/>
            </a:br>
            <a:r>
              <a:rPr lang="el-GR" sz="1400" i="1" dirty="0"/>
              <a:t>‘Ποιο νομίζετε ότι  είναι το σημαντικότερο πρόβλημα που αντιμετωπίζει σήμερα η χώρα μας;’</a:t>
            </a:r>
            <a:br>
              <a:rPr lang="el-GR" sz="1400" i="1" dirty="0"/>
            </a:br>
            <a:r>
              <a:rPr lang="el-GR" sz="1400" u="sng" dirty="0"/>
              <a:t>αυθόρμητες αναφορές – 5 πρώτα σημαντικότερα προβλήματα</a:t>
            </a:r>
            <a:endParaRPr lang="el-GR" sz="1400" dirty="0"/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xmlns="" id="{34270420-7A53-407C-8B36-0720F26F5A27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4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0CA452A8-C467-42A7-A332-0B9A35201F74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2134693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073008" cy="1080120"/>
          </a:xfrm>
        </p:spPr>
        <p:txBody>
          <a:bodyPr>
            <a:normAutofit/>
          </a:bodyPr>
          <a:lstStyle/>
          <a:p>
            <a:r>
              <a:rPr lang="el-GR" sz="2400" dirty="0"/>
              <a:t>Αξιολόγηση Κυβέρνησης</a:t>
            </a:r>
            <a:r>
              <a:rPr lang="en-GB" sz="2400" dirty="0"/>
              <a:t> </a:t>
            </a:r>
            <a:r>
              <a:rPr lang="el-GR" sz="2400" dirty="0"/>
              <a:t>και </a:t>
            </a:r>
            <a:r>
              <a:rPr lang="el-GR" sz="2400" dirty="0" err="1"/>
              <a:t>Αξ</a:t>
            </a:r>
            <a:r>
              <a:rPr lang="el-GR" sz="2400" dirty="0"/>
              <a:t>. Αντιπολίτευσης</a:t>
            </a:r>
            <a:br>
              <a:rPr lang="el-GR" sz="2400" dirty="0"/>
            </a:br>
            <a:r>
              <a:rPr lang="el-GR" sz="1400" i="1" dirty="0"/>
              <a:t>‘Ποια είναι η εντύπωση σας για το έργο της Κυβέρνησης συνολικά, θετική ή αρνητική; Και ποια για την </a:t>
            </a:r>
            <a:r>
              <a:rPr lang="el-GR" sz="1400" i="1" dirty="0" err="1"/>
              <a:t>Αξ</a:t>
            </a:r>
            <a:r>
              <a:rPr lang="el-GR" sz="1400" i="1" dirty="0"/>
              <a:t>. Αντιπολίτευση του ΣΥΡΙΖΑ’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93376453"/>
              </p:ext>
            </p:extLst>
          </p:nvPr>
        </p:nvGraphicFramePr>
        <p:xfrm>
          <a:off x="1012723" y="1348358"/>
          <a:ext cx="9989573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xmlns="" id="{34EF550A-4C47-4ED5-A12D-C7C4CB9FDA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4259831"/>
              </p:ext>
            </p:extLst>
          </p:nvPr>
        </p:nvGraphicFramePr>
        <p:xfrm>
          <a:off x="1012723" y="3904828"/>
          <a:ext cx="9989573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63306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28" y="116632"/>
            <a:ext cx="9361040" cy="1080120"/>
          </a:xfrm>
        </p:spPr>
        <p:txBody>
          <a:bodyPr>
            <a:normAutofit fontScale="90000"/>
          </a:bodyPr>
          <a:lstStyle/>
          <a:p>
            <a:r>
              <a:rPr lang="el-GR" sz="2700" dirty="0"/>
              <a:t>Αξιολόγηση Πρωθυπουργού</a:t>
            </a:r>
            <a:r>
              <a:rPr lang="en-GB" sz="2700" dirty="0"/>
              <a:t> </a:t>
            </a:r>
            <a:r>
              <a:rPr lang="el-GR" sz="2700" dirty="0"/>
              <a:t>και Αρχηγού </a:t>
            </a:r>
            <a:r>
              <a:rPr lang="el-GR" sz="2700" dirty="0" err="1"/>
              <a:t>Αξ</a:t>
            </a:r>
            <a:r>
              <a:rPr lang="el-GR" sz="2700" dirty="0"/>
              <a:t>. Αντιπολίτευσης</a:t>
            </a:r>
            <a:r>
              <a:rPr lang="el-GR" sz="2400" dirty="0"/>
              <a:t/>
            </a:r>
            <a:br>
              <a:rPr lang="el-GR" sz="2400" dirty="0"/>
            </a:br>
            <a:r>
              <a:rPr lang="el-GR" sz="1400" i="1" dirty="0"/>
              <a:t>‘Ποια είναι η γνώμη σας για τον τρόπο με τον οποίο ασκεί τα καθήκοντά του μέχρι στιγμής ο Πρωθυπουργός κ. Μητσοτάκης; Και ποια είναι η γνώμη σας για τον τρόπο με τον οποίο ασκεί τα καθήκοντά του μέχρι στιγμής ο αρχηγός της Αξιωματικής Αντιπολίτευσης κ. Τσίπρας; Θετική ή αρνητική;’</a:t>
            </a:r>
            <a:endParaRPr lang="en-US" sz="1400" dirty="0"/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xmlns="" id="{2E73103E-9382-419B-B944-EC2109792C6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87368019"/>
              </p:ext>
            </p:extLst>
          </p:nvPr>
        </p:nvGraphicFramePr>
        <p:xfrm>
          <a:off x="1012723" y="1348358"/>
          <a:ext cx="9989573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graphicFrame>
        <p:nvGraphicFramePr>
          <p:cNvPr id="12" name="Content Placeholder 8">
            <a:extLst>
              <a:ext uri="{FF2B5EF4-FFF2-40B4-BE49-F238E27FC236}">
                <a16:creationId xmlns:a16="http://schemas.microsoft.com/office/drawing/2014/main" xmlns="" id="{C14F3548-9EB9-441E-977A-6276A834754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7144928"/>
              </p:ext>
            </p:extLst>
          </p:nvPr>
        </p:nvGraphicFramePr>
        <p:xfrm>
          <a:off x="1012723" y="3904828"/>
          <a:ext cx="9989573" cy="240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82821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j-ea"/>
                <a:cs typeface="+mj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j-ea"/>
              <a:cs typeface="+mj-cs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F93471CE-2011-42D8-8A00-FB9ED65EC5CB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82C21723-2943-4786-B14C-A0BD36FF6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28" y="44624"/>
            <a:ext cx="9217024" cy="1080120"/>
          </a:xfrm>
        </p:spPr>
        <p:txBody>
          <a:bodyPr>
            <a:normAutofit/>
          </a:bodyPr>
          <a:lstStyle/>
          <a:p>
            <a:r>
              <a:rPr lang="el-GR" dirty="0"/>
              <a:t>Οι 4 υψηλότερες και οι 4 χαμηλότερες επιδόσεις της Κυβέρνησης</a:t>
            </a:r>
            <a:endParaRPr lang="en-GB" dirty="0"/>
          </a:p>
        </p:txBody>
      </p:sp>
      <p:graphicFrame>
        <p:nvGraphicFramePr>
          <p:cNvPr id="6" name="Content Placeholder 7">
            <a:extLst>
              <a:ext uri="{FF2B5EF4-FFF2-40B4-BE49-F238E27FC236}">
                <a16:creationId xmlns:a16="http://schemas.microsoft.com/office/drawing/2014/main" xmlns="" id="{07F27952-B341-6171-4328-1FD1CAA1BDC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31499348"/>
              </p:ext>
            </p:extLst>
          </p:nvPr>
        </p:nvGraphicFramePr>
        <p:xfrm>
          <a:off x="47625" y="1600200"/>
          <a:ext cx="5384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3EB6209-1AF9-87BE-C9D8-A547BA57F8BD}"/>
              </a:ext>
            </a:extLst>
          </p:cNvPr>
          <p:cNvSpPr txBox="1"/>
          <p:nvPr/>
        </p:nvSpPr>
        <p:spPr>
          <a:xfrm>
            <a:off x="515379" y="5816743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66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296AC86-0A24-244F-C18F-AAA4F09EE8DB}"/>
              </a:ext>
            </a:extLst>
          </p:cNvPr>
          <p:cNvSpPr txBox="1"/>
          <p:nvPr/>
        </p:nvSpPr>
        <p:spPr>
          <a:xfrm>
            <a:off x="257472" y="6221025"/>
            <a:ext cx="11593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/>
              <a:t>Ισοζύγιο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C60E6287-83EA-C923-1DDC-22B35A775951}"/>
              </a:ext>
            </a:extLst>
          </p:cNvPr>
          <p:cNvSpPr txBox="1"/>
          <p:nvPr/>
        </p:nvSpPr>
        <p:spPr>
          <a:xfrm>
            <a:off x="1796158" y="5816744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3EBE628F-CBC8-AE49-0180-E4EFEB0362DA}"/>
              </a:ext>
            </a:extLst>
          </p:cNvPr>
          <p:cNvSpPr txBox="1"/>
          <p:nvPr/>
        </p:nvSpPr>
        <p:spPr>
          <a:xfrm>
            <a:off x="3143672" y="5785605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6661764F-4849-E3C1-FCAA-0039CDF9BCE4}"/>
              </a:ext>
            </a:extLst>
          </p:cNvPr>
          <p:cNvSpPr txBox="1"/>
          <p:nvPr/>
        </p:nvSpPr>
        <p:spPr>
          <a:xfrm>
            <a:off x="4511824" y="5774701"/>
            <a:ext cx="504057" cy="27699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16</a:t>
            </a:r>
          </a:p>
        </p:txBody>
      </p:sp>
      <p:graphicFrame>
        <p:nvGraphicFramePr>
          <p:cNvPr id="14" name="Content Placeholder 7">
            <a:extLst>
              <a:ext uri="{FF2B5EF4-FFF2-40B4-BE49-F238E27FC236}">
                <a16:creationId xmlns:a16="http://schemas.microsoft.com/office/drawing/2014/main" xmlns="" id="{B83C4CBE-9049-08BA-7476-4F84CCE8A6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752906"/>
              </p:ext>
            </p:extLst>
          </p:nvPr>
        </p:nvGraphicFramePr>
        <p:xfrm>
          <a:off x="5836722" y="1600200"/>
          <a:ext cx="6014038" cy="4544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9D400B4-9964-66F3-3A61-3DCBFCAF6925}"/>
              </a:ext>
            </a:extLst>
          </p:cNvPr>
          <p:cNvSpPr txBox="1"/>
          <p:nvPr/>
        </p:nvSpPr>
        <p:spPr>
          <a:xfrm>
            <a:off x="6411920" y="5758096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A5DC5996-39CB-BA15-BD9C-DF53436EB4DE}"/>
              </a:ext>
            </a:extLst>
          </p:cNvPr>
          <p:cNvSpPr txBox="1"/>
          <p:nvPr/>
        </p:nvSpPr>
        <p:spPr>
          <a:xfrm>
            <a:off x="7838567" y="5758095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36DC0D71-6121-A140-4276-14F30D6480FF}"/>
              </a:ext>
            </a:extLst>
          </p:cNvPr>
          <p:cNvSpPr txBox="1"/>
          <p:nvPr/>
        </p:nvSpPr>
        <p:spPr>
          <a:xfrm>
            <a:off x="9381134" y="5758542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47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63E8184-7AAB-7087-AFC2-F64358FD95BD}"/>
              </a:ext>
            </a:extLst>
          </p:cNvPr>
          <p:cNvSpPr txBox="1"/>
          <p:nvPr/>
        </p:nvSpPr>
        <p:spPr>
          <a:xfrm>
            <a:off x="10779042" y="5718341"/>
            <a:ext cx="504057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</a:t>
            </a:r>
            <a:r>
              <a:rPr lang="el-GR" sz="1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51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7C5EA697-3ECD-3DBE-CD36-5B7F55BA4470}"/>
              </a:ext>
            </a:extLst>
          </p:cNvPr>
          <p:cNvCxnSpPr/>
          <p:nvPr/>
        </p:nvCxnSpPr>
        <p:spPr>
          <a:xfrm>
            <a:off x="5663952" y="1412776"/>
            <a:ext cx="72008" cy="4622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864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xmlns="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39713" y="1484313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xmlns="" id="{87305AE5-0B64-4364-AB7C-4B6111FB6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Πρόθεση ψήφου στις Βουλευτικές εκλογές</a:t>
            </a:r>
            <a:br>
              <a:rPr lang="el-GR" dirty="0"/>
            </a:br>
            <a:r>
              <a:rPr lang="el-GR" sz="1400" i="1" dirty="0"/>
              <a:t>‘Και αν είχαμε την επόμενη Κυριακή Βουλευτικές εκλογές τι θα ψηφίζατε;’</a:t>
            </a:r>
            <a:endParaRPr lang="el-GR" sz="1400" dirty="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xmlns="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DE70D37E-C867-47FE-9F10-9260555C453A}" type="slidenum">
              <a:rPr lang="en-GB" sz="1600" b="1" smtClean="0"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/>
                <a:ea typeface="+mj-ea"/>
                <a:cs typeface="+mj-cs"/>
              </a:rPr>
              <a:pPr algn="ctr">
                <a:spcBef>
                  <a:spcPct val="0"/>
                </a:spcBef>
                <a:defRPr/>
              </a:pPr>
              <a:t>8</a:t>
            </a:fld>
            <a:endParaRPr lang="en-GB" sz="1600" b="1" dirty="0"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B55B144-914E-4C85-8547-1FD2694785C0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xmlns="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712" y="5373216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xmlns="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5373216"/>
            <a:ext cx="465857" cy="46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xmlns="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830139" y="542147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xmlns="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1904" y="5445224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E9F38AF6-A2BC-4567-B843-D413AEE0B0B9}"/>
              </a:ext>
            </a:extLst>
          </p:cNvPr>
          <p:cNvSpPr txBox="1"/>
          <p:nvPr/>
        </p:nvSpPr>
        <p:spPr>
          <a:xfrm>
            <a:off x="11280576" y="5393208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ΔΑ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F0B828E2-81B1-4778-994B-D87B9F4C84EA}"/>
              </a:ext>
            </a:extLst>
          </p:cNvPr>
          <p:cNvSpPr txBox="1"/>
          <p:nvPr/>
        </p:nvSpPr>
        <p:spPr>
          <a:xfrm>
            <a:off x="10344472" y="537321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Αναποφάσιστοι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05F41191-0A18-4219-A68C-729D344D0018}"/>
              </a:ext>
            </a:extLst>
          </p:cNvPr>
          <p:cNvSpPr txBox="1"/>
          <p:nvPr/>
        </p:nvSpPr>
        <p:spPr>
          <a:xfrm>
            <a:off x="8616280" y="5340383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Άκυρο-Λευκό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19C82CF2-3B35-47BE-97F9-01608723DE47}"/>
              </a:ext>
            </a:extLst>
          </p:cNvPr>
          <p:cNvSpPr txBox="1"/>
          <p:nvPr/>
        </p:nvSpPr>
        <p:spPr>
          <a:xfrm>
            <a:off x="9480376" y="5367062"/>
            <a:ext cx="8640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/>
              <a:t>Δε θα ψηφίσουν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68ABE4C-94A0-41C6-A245-84C8844C487B}"/>
              </a:ext>
            </a:extLst>
          </p:cNvPr>
          <p:cNvSpPr txBox="1"/>
          <p:nvPr/>
        </p:nvSpPr>
        <p:spPr>
          <a:xfrm>
            <a:off x="7680176" y="544522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xmlns="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5445224"/>
            <a:ext cx="689770" cy="307095"/>
          </a:xfrm>
          <a:prstGeom prst="rect">
            <a:avLst/>
          </a:prstGeom>
        </p:spPr>
      </p:pic>
      <p:sp>
        <p:nvSpPr>
          <p:cNvPr id="44" name="TextBox 6">
            <a:extLst>
              <a:ext uri="{FF2B5EF4-FFF2-40B4-BE49-F238E27FC236}">
                <a16:creationId xmlns:a16="http://schemas.microsoft.com/office/drawing/2014/main" xmlns="" id="{1B99E76B-0B10-45B7-8264-4AAD17519A3D}"/>
              </a:ext>
            </a:extLst>
          </p:cNvPr>
          <p:cNvSpPr txBox="1"/>
          <p:nvPr/>
        </p:nvSpPr>
        <p:spPr>
          <a:xfrm>
            <a:off x="791542" y="2135011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28,9</a:t>
            </a:r>
          </a:p>
        </p:txBody>
      </p:sp>
      <p:sp>
        <p:nvSpPr>
          <p:cNvPr id="48" name="TextBox 6">
            <a:extLst>
              <a:ext uri="{FF2B5EF4-FFF2-40B4-BE49-F238E27FC236}">
                <a16:creationId xmlns:a16="http://schemas.microsoft.com/office/drawing/2014/main" xmlns="" id="{5C0C3A83-5091-4050-9922-A40B4951D712}"/>
              </a:ext>
            </a:extLst>
          </p:cNvPr>
          <p:cNvSpPr txBox="1"/>
          <p:nvPr/>
        </p:nvSpPr>
        <p:spPr>
          <a:xfrm>
            <a:off x="5159896" y="214388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3,3</a:t>
            </a:r>
          </a:p>
        </p:txBody>
      </p:sp>
      <p:sp>
        <p:nvSpPr>
          <p:cNvPr id="50" name="TextBox 6">
            <a:extLst>
              <a:ext uri="{FF2B5EF4-FFF2-40B4-BE49-F238E27FC236}">
                <a16:creationId xmlns:a16="http://schemas.microsoft.com/office/drawing/2014/main" xmlns="" id="{7A4565B7-DCB4-4209-B61E-5D8E753815EC}"/>
              </a:ext>
            </a:extLst>
          </p:cNvPr>
          <p:cNvSpPr txBox="1"/>
          <p:nvPr/>
        </p:nvSpPr>
        <p:spPr>
          <a:xfrm>
            <a:off x="1679575" y="2132856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20,1</a:t>
            </a:r>
          </a:p>
        </p:txBody>
      </p:sp>
      <p:sp>
        <p:nvSpPr>
          <p:cNvPr id="52" name="TextBox 6">
            <a:extLst>
              <a:ext uri="{FF2B5EF4-FFF2-40B4-BE49-F238E27FC236}">
                <a16:creationId xmlns:a16="http://schemas.microsoft.com/office/drawing/2014/main" xmlns="" id="{0B286BB8-EE3C-429C-9AAF-6C67870AFB3A}"/>
              </a:ext>
            </a:extLst>
          </p:cNvPr>
          <p:cNvSpPr txBox="1"/>
          <p:nvPr/>
        </p:nvSpPr>
        <p:spPr>
          <a:xfrm>
            <a:off x="2543671" y="2135010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12</a:t>
            </a:r>
            <a:r>
              <a:rPr lang="en-US" sz="1200" b="1" dirty="0"/>
              <a:t>,</a:t>
            </a:r>
            <a:r>
              <a:rPr lang="el-GR" sz="1200" b="1" dirty="0"/>
              <a:t>3</a:t>
            </a:r>
          </a:p>
        </p:txBody>
      </p:sp>
      <p:sp>
        <p:nvSpPr>
          <p:cNvPr id="54" name="TextBox 6">
            <a:extLst>
              <a:ext uri="{FF2B5EF4-FFF2-40B4-BE49-F238E27FC236}">
                <a16:creationId xmlns:a16="http://schemas.microsoft.com/office/drawing/2014/main" xmlns="" id="{92082899-E609-4EFB-AB34-9BE9D6B476FD}"/>
              </a:ext>
            </a:extLst>
          </p:cNvPr>
          <p:cNvSpPr txBox="1"/>
          <p:nvPr/>
        </p:nvSpPr>
        <p:spPr>
          <a:xfrm>
            <a:off x="3407767" y="2135010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5,6</a:t>
            </a:r>
          </a:p>
        </p:txBody>
      </p:sp>
      <p:sp>
        <p:nvSpPr>
          <p:cNvPr id="56" name="TextBox 6">
            <a:extLst>
              <a:ext uri="{FF2B5EF4-FFF2-40B4-BE49-F238E27FC236}">
                <a16:creationId xmlns:a16="http://schemas.microsoft.com/office/drawing/2014/main" xmlns="" id="{38C69CE4-5252-41A1-BED2-F14453D34D7C}"/>
              </a:ext>
            </a:extLst>
          </p:cNvPr>
          <p:cNvSpPr txBox="1"/>
          <p:nvPr/>
        </p:nvSpPr>
        <p:spPr>
          <a:xfrm>
            <a:off x="4271863" y="2132856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3,7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xmlns="" id="{88D7EE55-2564-429F-BA9B-162F5D9F72E5}"/>
              </a:ext>
            </a:extLst>
          </p:cNvPr>
          <p:cNvSpPr txBox="1"/>
          <p:nvPr/>
        </p:nvSpPr>
        <p:spPr>
          <a:xfrm>
            <a:off x="10539720" y="3615407"/>
            <a:ext cx="131692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Αδιευκρίνιστη ψήφος: 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10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,1</a:t>
            </a: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xmlns="" id="{46FBDC84-C60B-4581-A1B7-0D347F311C4C}"/>
              </a:ext>
            </a:extLst>
          </p:cNvPr>
          <p:cNvSpPr txBox="1"/>
          <p:nvPr/>
        </p:nvSpPr>
        <p:spPr>
          <a:xfrm>
            <a:off x="6936159" y="2143889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2,3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xmlns="" id="{A04A14F7-0C78-118A-1171-6E4879A97F7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5408372"/>
            <a:ext cx="612804" cy="344265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xmlns="" id="{14EBE769-7ABE-00E7-397A-799E8A40651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5106" y="5393477"/>
            <a:ext cx="441404" cy="441404"/>
          </a:xfrm>
          <a:prstGeom prst="rect">
            <a:avLst/>
          </a:prstGeom>
        </p:spPr>
      </p:pic>
      <p:sp>
        <p:nvSpPr>
          <p:cNvPr id="4" name="TextBox 6">
            <a:extLst>
              <a:ext uri="{FF2B5EF4-FFF2-40B4-BE49-F238E27FC236}">
                <a16:creationId xmlns:a16="http://schemas.microsoft.com/office/drawing/2014/main" xmlns="" id="{BE194350-FE19-540C-0F06-FCE4D9123719}"/>
              </a:ext>
            </a:extLst>
          </p:cNvPr>
          <p:cNvSpPr txBox="1"/>
          <p:nvPr/>
        </p:nvSpPr>
        <p:spPr>
          <a:xfrm>
            <a:off x="791542" y="2711075"/>
            <a:ext cx="600001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</a:t>
            </a:r>
            <a:r>
              <a:rPr lang="en-US" sz="1200" b="1" dirty="0"/>
              <a:t>7</a:t>
            </a:r>
            <a:r>
              <a:rPr lang="el-GR" sz="1200" b="1" dirty="0"/>
              <a:t>,</a:t>
            </a:r>
            <a:r>
              <a:rPr lang="en-US" sz="1200" b="1" dirty="0"/>
              <a:t>6</a:t>
            </a:r>
            <a:endParaRPr lang="el-GR" sz="1200" b="1" dirty="0"/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xmlns="" id="{91DAB9E3-A72A-95BB-CA5C-7A5E84FA5E21}"/>
              </a:ext>
            </a:extLst>
          </p:cNvPr>
          <p:cNvSpPr txBox="1"/>
          <p:nvPr/>
        </p:nvSpPr>
        <p:spPr>
          <a:xfrm>
            <a:off x="5159896" y="2719953"/>
            <a:ext cx="600001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4</a:t>
            </a:r>
            <a:r>
              <a:rPr lang="el-GR" sz="1200" b="1" dirty="0"/>
              <a:t>,</a:t>
            </a:r>
            <a:r>
              <a:rPr lang="en-US" sz="1200" b="1" dirty="0"/>
              <a:t>0</a:t>
            </a:r>
            <a:endParaRPr lang="el-GR" sz="1200" b="1" dirty="0"/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xmlns="" id="{5D71590B-F643-7368-CB98-58F9A0F514F1}"/>
              </a:ext>
            </a:extLst>
          </p:cNvPr>
          <p:cNvSpPr txBox="1"/>
          <p:nvPr/>
        </p:nvSpPr>
        <p:spPr>
          <a:xfrm>
            <a:off x="1679575" y="2708920"/>
            <a:ext cx="600001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20,</a:t>
            </a:r>
            <a:r>
              <a:rPr lang="en-US" sz="1200" b="1" dirty="0"/>
              <a:t>2</a:t>
            </a:r>
            <a:endParaRPr lang="el-GR" sz="1200" b="1" dirty="0"/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xmlns="" id="{E36EA0B7-EC74-99AD-9F66-E86004654C31}"/>
              </a:ext>
            </a:extLst>
          </p:cNvPr>
          <p:cNvSpPr txBox="1"/>
          <p:nvPr/>
        </p:nvSpPr>
        <p:spPr>
          <a:xfrm>
            <a:off x="2543671" y="2711074"/>
            <a:ext cx="600001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12</a:t>
            </a:r>
            <a:r>
              <a:rPr lang="en-US" sz="1200" b="1" dirty="0"/>
              <a:t>,7</a:t>
            </a:r>
            <a:endParaRPr lang="el-GR" sz="1200" b="1" dirty="0"/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xmlns="" id="{8DC07042-16B2-00FE-FE9D-58EE6CD5AA78}"/>
              </a:ext>
            </a:extLst>
          </p:cNvPr>
          <p:cNvSpPr txBox="1"/>
          <p:nvPr/>
        </p:nvSpPr>
        <p:spPr>
          <a:xfrm>
            <a:off x="3407767" y="2711074"/>
            <a:ext cx="600001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6</a:t>
            </a:r>
            <a:r>
              <a:rPr lang="el-GR" sz="1200" b="1" dirty="0"/>
              <a:t>,</a:t>
            </a:r>
            <a:r>
              <a:rPr lang="en-US" sz="1200" b="1" dirty="0"/>
              <a:t>1</a:t>
            </a:r>
            <a:endParaRPr lang="el-GR" sz="1200" b="1" dirty="0"/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xmlns="" id="{6A86EACC-5DA2-342A-B25D-DD62B74D599C}"/>
              </a:ext>
            </a:extLst>
          </p:cNvPr>
          <p:cNvSpPr txBox="1"/>
          <p:nvPr/>
        </p:nvSpPr>
        <p:spPr>
          <a:xfrm>
            <a:off x="4271863" y="2708920"/>
            <a:ext cx="600001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3,</a:t>
            </a:r>
            <a:r>
              <a:rPr lang="en-US" sz="1200" b="1" dirty="0"/>
              <a:t>4</a:t>
            </a:r>
            <a:endParaRPr lang="el-GR" sz="1200" b="1" dirty="0"/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DCB1659F-2D58-13BB-6BEE-86C6575F108A}"/>
              </a:ext>
            </a:extLst>
          </p:cNvPr>
          <p:cNvSpPr txBox="1"/>
          <p:nvPr/>
        </p:nvSpPr>
        <p:spPr>
          <a:xfrm>
            <a:off x="6936159" y="2719953"/>
            <a:ext cx="600001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1</a:t>
            </a:r>
            <a:r>
              <a:rPr lang="el-GR" sz="1200" b="1" dirty="0"/>
              <a:t>,</a:t>
            </a:r>
            <a:r>
              <a:rPr lang="en-US" sz="1200" b="1" dirty="0"/>
              <a:t>6</a:t>
            </a:r>
            <a:endParaRPr lang="el-GR" sz="1200" b="1" dirty="0"/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xmlns="" id="{3BFC2FDB-B527-CA58-4329-9BDD31054EF9}"/>
              </a:ext>
            </a:extLst>
          </p:cNvPr>
          <p:cNvSpPr txBox="1"/>
          <p:nvPr/>
        </p:nvSpPr>
        <p:spPr>
          <a:xfrm>
            <a:off x="6023992" y="2708920"/>
            <a:ext cx="600001" cy="2769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/>
              <a:t>1</a:t>
            </a:r>
            <a:r>
              <a:rPr lang="el-GR" sz="1200" b="1" dirty="0"/>
              <a:t>,</a:t>
            </a:r>
            <a:r>
              <a:rPr lang="en-US" sz="1200" b="1" dirty="0"/>
              <a:t>6</a:t>
            </a:r>
            <a:endParaRPr lang="el-GR" sz="1200" b="1" dirty="0"/>
          </a:p>
        </p:txBody>
      </p:sp>
      <p:pic>
        <p:nvPicPr>
          <p:cNvPr id="16" name="Εικόνα 7">
            <a:extLst>
              <a:ext uri="{FF2B5EF4-FFF2-40B4-BE49-F238E27FC236}">
                <a16:creationId xmlns:a16="http://schemas.microsoft.com/office/drawing/2014/main" xmlns="" id="{2892FE80-5A34-6ED7-478B-6AB90C6E1D42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857954" y="5398674"/>
            <a:ext cx="822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9304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" name="Content Placeholder 29">
            <a:extLst>
              <a:ext uri="{FF2B5EF4-FFF2-40B4-BE49-F238E27FC236}">
                <a16:creationId xmlns:a16="http://schemas.microsoft.com/office/drawing/2014/main" xmlns="" id="{16509CBA-8802-4E80-A670-BC31BD6CF96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7705" y="1638081"/>
          <a:ext cx="11832951" cy="3816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xmlns="" id="{FAD9B5F9-4D35-43E0-B0FB-318CFBC36378}"/>
              </a:ext>
            </a:extLst>
          </p:cNvPr>
          <p:cNvSpPr txBox="1">
            <a:spLocks/>
          </p:cNvSpPr>
          <p:nvPr/>
        </p:nvSpPr>
        <p:spPr>
          <a:xfrm>
            <a:off x="11231893" y="6492876"/>
            <a:ext cx="960107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0D37E-C867-47FE-9F10-9260555C453A}" type="slidenum">
              <a:rPr kumimoji="0" lang="en-GB" sz="1600" b="1" i="0" u="none" strike="noStrike" kern="1200" cap="none" spc="0" normalizeH="0" baseline="0" noProof="0" smtClean="0">
                <a:ln>
                  <a:noFill/>
                </a:ln>
                <a:solidFill>
                  <a:srgbClr val="4E5B6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4E5B6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B55B144-914E-4C85-8547-1FD2694785C0}"/>
              </a:ext>
            </a:extLst>
          </p:cNvPr>
          <p:cNvSpPr txBox="1"/>
          <p:nvPr/>
        </p:nvSpPr>
        <p:spPr>
          <a:xfrm>
            <a:off x="11676619" y="0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18" name="Picture 13" descr="http://radio-lehovo.gr/wp-content/uploads/2015/02/KKE-logo.gif">
            <a:extLst>
              <a:ext uri="{FF2B5EF4-FFF2-40B4-BE49-F238E27FC236}">
                <a16:creationId xmlns:a16="http://schemas.microsoft.com/office/drawing/2014/main" xmlns="" id="{72313CCC-DE17-4D5F-9240-EDA7A44317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70" y="5518352"/>
            <a:ext cx="396000" cy="3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>
            <a:extLst>
              <a:ext uri="{FF2B5EF4-FFF2-40B4-BE49-F238E27FC236}">
                <a16:creationId xmlns:a16="http://schemas.microsoft.com/office/drawing/2014/main" xmlns="" id="{2B7EF8ED-A35B-4CEC-91DC-33D875C6F9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366" y="5483423"/>
            <a:ext cx="465857" cy="46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21" descr="Image result for Î½Î´ Î»Î¿Î³Î¿ÏÏÏÎ¿">
            <a:extLst>
              <a:ext uri="{FF2B5EF4-FFF2-40B4-BE49-F238E27FC236}">
                <a16:creationId xmlns:a16="http://schemas.microsoft.com/office/drawing/2014/main" xmlns="" id="{888EFE5F-0CC3-41CC-AF2E-3B3CE7808945}"/>
              </a:ext>
            </a:extLst>
          </p:cNvPr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73" t="4811" r="13145" b="8581"/>
          <a:stretch/>
        </p:blipFill>
        <p:spPr bwMode="auto">
          <a:xfrm>
            <a:off x="923790" y="5550121"/>
            <a:ext cx="441325" cy="311785"/>
          </a:xfrm>
          <a:prstGeom prst="rect">
            <a:avLst/>
          </a:prstGeom>
          <a:noFill/>
        </p:spPr>
      </p:pic>
      <p:pic>
        <p:nvPicPr>
          <p:cNvPr id="26" name="Picture 2">
            <a:extLst>
              <a:ext uri="{FF2B5EF4-FFF2-40B4-BE49-F238E27FC236}">
                <a16:creationId xmlns:a16="http://schemas.microsoft.com/office/drawing/2014/main" xmlns="" id="{0DB6D773-5FBA-4F6B-B5D5-141157275B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509" y="5518352"/>
            <a:ext cx="479049" cy="3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268ABE4C-94A0-41C6-A245-84C8844C487B}"/>
              </a:ext>
            </a:extLst>
          </p:cNvPr>
          <p:cNvSpPr txBox="1"/>
          <p:nvPr/>
        </p:nvSpPr>
        <p:spPr>
          <a:xfrm>
            <a:off x="10860894" y="5550121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Λοιπά</a:t>
            </a:r>
          </a:p>
        </p:txBody>
      </p:sp>
      <p:pic>
        <p:nvPicPr>
          <p:cNvPr id="43" name="Picture 42" descr="Logo&#10;&#10;Description automatically generated">
            <a:extLst>
              <a:ext uri="{FF2B5EF4-FFF2-40B4-BE49-F238E27FC236}">
                <a16:creationId xmlns:a16="http://schemas.microsoft.com/office/drawing/2014/main" xmlns="" id="{E57068A2-2510-40D4-B635-ECD10229CD1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228" y="5523827"/>
            <a:ext cx="689770" cy="307095"/>
          </a:xfrm>
          <a:prstGeom prst="rect">
            <a:avLst/>
          </a:prstGeom>
        </p:spPr>
      </p:pic>
      <p:sp>
        <p:nvSpPr>
          <p:cNvPr id="44" name="TextBox 6">
            <a:extLst>
              <a:ext uri="{FF2B5EF4-FFF2-40B4-BE49-F238E27FC236}">
                <a16:creationId xmlns:a16="http://schemas.microsoft.com/office/drawing/2014/main" xmlns="" id="{1B99E76B-0B10-45B7-8264-4AAD17519A3D}"/>
              </a:ext>
            </a:extLst>
          </p:cNvPr>
          <p:cNvSpPr txBox="1"/>
          <p:nvPr/>
        </p:nvSpPr>
        <p:spPr>
          <a:xfrm>
            <a:off x="851782" y="220609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39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9</a:t>
            </a:r>
          </a:p>
        </p:txBody>
      </p:sp>
      <p:sp>
        <p:nvSpPr>
          <p:cNvPr id="50" name="TextBox 6">
            <a:extLst>
              <a:ext uri="{FF2B5EF4-FFF2-40B4-BE49-F238E27FC236}">
                <a16:creationId xmlns:a16="http://schemas.microsoft.com/office/drawing/2014/main" xmlns="" id="{7A4565B7-DCB4-4209-B61E-5D8E753815EC}"/>
              </a:ext>
            </a:extLst>
          </p:cNvPr>
          <p:cNvSpPr txBox="1"/>
          <p:nvPr/>
        </p:nvSpPr>
        <p:spPr>
          <a:xfrm>
            <a:off x="4668206" y="220575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5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,3</a:t>
            </a:r>
          </a:p>
        </p:txBody>
      </p:sp>
      <p:sp>
        <p:nvSpPr>
          <p:cNvPr id="52" name="TextBox 6">
            <a:extLst>
              <a:ext uri="{FF2B5EF4-FFF2-40B4-BE49-F238E27FC236}">
                <a16:creationId xmlns:a16="http://schemas.microsoft.com/office/drawing/2014/main" xmlns="" id="{0B286BB8-EE3C-429C-9AAF-6C67870AFB3A}"/>
              </a:ext>
            </a:extLst>
          </p:cNvPr>
          <p:cNvSpPr txBox="1"/>
          <p:nvPr/>
        </p:nvSpPr>
        <p:spPr>
          <a:xfrm>
            <a:off x="5892342" y="220486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3,7</a:t>
            </a:r>
          </a:p>
        </p:txBody>
      </p:sp>
      <p:sp>
        <p:nvSpPr>
          <p:cNvPr id="54" name="TextBox 6">
            <a:extLst>
              <a:ext uri="{FF2B5EF4-FFF2-40B4-BE49-F238E27FC236}">
                <a16:creationId xmlns:a16="http://schemas.microsoft.com/office/drawing/2014/main" xmlns="" id="{92082899-E609-4EFB-AB34-9BE9D6B476FD}"/>
              </a:ext>
            </a:extLst>
          </p:cNvPr>
          <p:cNvSpPr txBox="1"/>
          <p:nvPr/>
        </p:nvSpPr>
        <p:spPr>
          <a:xfrm>
            <a:off x="7236557" y="2223498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4</a:t>
            </a:r>
          </a:p>
        </p:txBody>
      </p:sp>
      <p:sp>
        <p:nvSpPr>
          <p:cNvPr id="25" name="TextBox 6">
            <a:extLst>
              <a:ext uri="{FF2B5EF4-FFF2-40B4-BE49-F238E27FC236}">
                <a16:creationId xmlns:a16="http://schemas.microsoft.com/office/drawing/2014/main" xmlns="" id="{C4F387AA-9EB2-4524-828C-E367F31B14C3}"/>
              </a:ext>
            </a:extLst>
          </p:cNvPr>
          <p:cNvSpPr txBox="1"/>
          <p:nvPr/>
        </p:nvSpPr>
        <p:spPr>
          <a:xfrm>
            <a:off x="3372062" y="220486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8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</a:t>
            </a:r>
          </a:p>
        </p:txBody>
      </p:sp>
      <p:sp>
        <p:nvSpPr>
          <p:cNvPr id="27" name="TextBox 6">
            <a:extLst>
              <a:ext uri="{FF2B5EF4-FFF2-40B4-BE49-F238E27FC236}">
                <a16:creationId xmlns:a16="http://schemas.microsoft.com/office/drawing/2014/main" xmlns="" id="{78476F34-EC0B-427A-8288-D79E532CCE05}"/>
              </a:ext>
            </a:extLst>
          </p:cNvPr>
          <p:cNvSpPr txBox="1"/>
          <p:nvPr/>
        </p:nvSpPr>
        <p:spPr>
          <a:xfrm>
            <a:off x="2075918" y="2204864"/>
            <a:ext cx="600001" cy="27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31,</a:t>
            </a: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5</a:t>
            </a:r>
          </a:p>
        </p:txBody>
      </p:sp>
      <p:sp>
        <p:nvSpPr>
          <p:cNvPr id="4" name="Τίτλος 3">
            <a:extLst>
              <a:ext uri="{FF2B5EF4-FFF2-40B4-BE49-F238E27FC236}">
                <a16:creationId xmlns:a16="http://schemas.microsoft.com/office/drawing/2014/main" xmlns="" id="{DF4879DF-B006-4833-B72A-7E07369C4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336" y="116632"/>
            <a:ext cx="8352928" cy="1080120"/>
          </a:xfrm>
        </p:spPr>
        <p:txBody>
          <a:bodyPr/>
          <a:lstStyle/>
          <a:p>
            <a:r>
              <a:rPr lang="el-GR" sz="2400" dirty="0"/>
              <a:t>Εκτίμηση ψήφου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DBE121F2-86FA-4E9B-B9B3-E07865799D47}"/>
              </a:ext>
            </a:extLst>
          </p:cNvPr>
          <p:cNvSpPr txBox="1"/>
          <p:nvPr/>
        </p:nvSpPr>
        <p:spPr>
          <a:xfrm>
            <a:off x="119335" y="6492876"/>
            <a:ext cx="648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1" i="0" u="none" strike="noStrike" kern="1200" cap="none" spc="0" normalizeH="0" baseline="0" noProof="0" dirty="0">
                <a:ln/>
                <a:pattFill prst="dkUpDiag">
                  <a:fgClr>
                    <a:prstClr val="white">
                      <a:lumMod val="50000"/>
                    </a:prstClr>
                  </a:fgClr>
                  <a:bgClr>
                    <a:prstClr val="black">
                      <a:lumMod val="75000"/>
                      <a:lumOff val="25000"/>
                    </a:prstClr>
                  </a:bgClr>
                </a:pattFill>
                <a:effectLst>
                  <a:outerShdw blurRad="38100" dist="19050" dir="2700000" algn="tl" rotWithShape="0">
                    <a:prstClr val="black">
                      <a:lumMod val="50000"/>
                      <a:alpha val="40000"/>
                    </a:prstClr>
                  </a:outerShdw>
                </a:effectLst>
                <a:uLnTx/>
                <a:uFillTx/>
                <a:latin typeface="Trebuchet MS"/>
                <a:ea typeface="+mn-ea"/>
                <a:cs typeface="+mn-cs"/>
              </a:rPr>
              <a:t>%</a:t>
            </a: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xmlns="" id="{0F570460-BEF2-92DB-6D20-5A4B8CA1D70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070" y="5533880"/>
            <a:ext cx="612804" cy="344265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xmlns="" id="{F3858002-79BD-2E11-D2F6-38BB328776E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7936" y="5485310"/>
            <a:ext cx="441404" cy="441404"/>
          </a:xfrm>
          <a:prstGeom prst="rect">
            <a:avLst/>
          </a:prstGeom>
        </p:spPr>
      </p:pic>
      <p:pic>
        <p:nvPicPr>
          <p:cNvPr id="5" name="Εικόνα 7">
            <a:extLst>
              <a:ext uri="{FF2B5EF4-FFF2-40B4-BE49-F238E27FC236}">
                <a16:creationId xmlns:a16="http://schemas.microsoft.com/office/drawing/2014/main" xmlns="" id="{D3063451-6E9D-7623-1EC6-C7BC0421392E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9658112" y="5533880"/>
            <a:ext cx="822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F00BE89-73AC-0064-7302-76CB87734F70}"/>
              </a:ext>
            </a:extLst>
          </p:cNvPr>
          <p:cNvSpPr txBox="1"/>
          <p:nvPr/>
        </p:nvSpPr>
        <p:spPr>
          <a:xfrm>
            <a:off x="839416" y="2710150"/>
            <a:ext cx="600001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34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xmlns="" id="{A1F03528-D4F0-4D98-F56D-3A75F5223F45}"/>
              </a:ext>
            </a:extLst>
          </p:cNvPr>
          <p:cNvSpPr txBox="1"/>
          <p:nvPr/>
        </p:nvSpPr>
        <p:spPr>
          <a:xfrm>
            <a:off x="4655840" y="2709810"/>
            <a:ext cx="600001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7,5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xmlns="" id="{7324C8F2-0118-0519-1D88-89A3AD464CE0}"/>
              </a:ext>
            </a:extLst>
          </p:cNvPr>
          <p:cNvSpPr txBox="1"/>
          <p:nvPr/>
        </p:nvSpPr>
        <p:spPr>
          <a:xfrm>
            <a:off x="5879976" y="2708920"/>
            <a:ext cx="600001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4,2</a:t>
            </a:r>
          </a:p>
        </p:txBody>
      </p:sp>
      <p:sp>
        <p:nvSpPr>
          <p:cNvPr id="10" name="TextBox 6">
            <a:extLst>
              <a:ext uri="{FF2B5EF4-FFF2-40B4-BE49-F238E27FC236}">
                <a16:creationId xmlns:a16="http://schemas.microsoft.com/office/drawing/2014/main" xmlns="" id="{B975DD4C-510D-F399-4934-CC8DF3DDB008}"/>
              </a:ext>
            </a:extLst>
          </p:cNvPr>
          <p:cNvSpPr txBox="1"/>
          <p:nvPr/>
        </p:nvSpPr>
        <p:spPr>
          <a:xfrm>
            <a:off x="7224191" y="2727554"/>
            <a:ext cx="600001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4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9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1" name="TextBox 6">
            <a:extLst>
              <a:ext uri="{FF2B5EF4-FFF2-40B4-BE49-F238E27FC236}">
                <a16:creationId xmlns:a16="http://schemas.microsoft.com/office/drawing/2014/main" xmlns="" id="{DBF1988E-4F3D-0CDA-6985-E7D4B7BEE555}"/>
              </a:ext>
            </a:extLst>
          </p:cNvPr>
          <p:cNvSpPr txBox="1"/>
          <p:nvPr/>
        </p:nvSpPr>
        <p:spPr>
          <a:xfrm>
            <a:off x="3359696" y="2708920"/>
            <a:ext cx="600001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15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7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xmlns="" id="{1868A45F-B145-45E5-5E4A-4472D99077B8}"/>
              </a:ext>
            </a:extLst>
          </p:cNvPr>
          <p:cNvSpPr txBox="1"/>
          <p:nvPr/>
        </p:nvSpPr>
        <p:spPr>
          <a:xfrm>
            <a:off x="2063552" y="2708920"/>
            <a:ext cx="600001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>
                <a:solidFill>
                  <a:prstClr val="black"/>
                </a:solidFill>
                <a:latin typeface="Trebuchet MS"/>
              </a:rPr>
              <a:t>24</a:t>
            </a: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dirty="0">
                <a:solidFill>
                  <a:prstClr val="black"/>
                </a:solidFill>
                <a:latin typeface="Trebuchet MS"/>
              </a:rPr>
              <a:t>9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" name="TextBox 48">
            <a:extLst>
              <a:ext uri="{FF2B5EF4-FFF2-40B4-BE49-F238E27FC236}">
                <a16:creationId xmlns:a16="http://schemas.microsoft.com/office/drawing/2014/main" xmlns="" id="{D9CFF849-A8E2-9B06-1D3E-D88932C55ED0}"/>
              </a:ext>
            </a:extLst>
          </p:cNvPr>
          <p:cNvSpPr txBox="1"/>
          <p:nvPr/>
        </p:nvSpPr>
        <p:spPr>
          <a:xfrm>
            <a:off x="10582795" y="2683905"/>
            <a:ext cx="1402927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l-GR" sz="1200" b="1" dirty="0"/>
              <a:t>Σεπ 2022 Πηγή: Πανελλαδική έρευνα για το Βήμα</a:t>
            </a:r>
          </a:p>
        </p:txBody>
      </p:sp>
      <p:sp>
        <p:nvSpPr>
          <p:cNvPr id="14" name="TextBox 6">
            <a:extLst>
              <a:ext uri="{FF2B5EF4-FFF2-40B4-BE49-F238E27FC236}">
                <a16:creationId xmlns:a16="http://schemas.microsoft.com/office/drawing/2014/main" xmlns="" id="{A604B06A-7F02-6B3F-3F8C-CC15E550F706}"/>
              </a:ext>
            </a:extLst>
          </p:cNvPr>
          <p:cNvSpPr txBox="1"/>
          <p:nvPr/>
        </p:nvSpPr>
        <p:spPr>
          <a:xfrm>
            <a:off x="8400256" y="2708920"/>
            <a:ext cx="600001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0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5" name="TextBox 6">
            <a:extLst>
              <a:ext uri="{FF2B5EF4-FFF2-40B4-BE49-F238E27FC236}">
                <a16:creationId xmlns:a16="http://schemas.microsoft.com/office/drawing/2014/main" xmlns="" id="{3C4EE736-C332-F6DE-89BA-A9460AEFCC85}"/>
              </a:ext>
            </a:extLst>
          </p:cNvPr>
          <p:cNvSpPr txBox="1"/>
          <p:nvPr/>
        </p:nvSpPr>
        <p:spPr>
          <a:xfrm>
            <a:off x="9696400" y="2708920"/>
            <a:ext cx="600001" cy="2769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2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,</a:t>
            </a:r>
            <a:r>
              <a:rPr lang="el-GR" sz="1200" b="1" noProof="0" dirty="0">
                <a:solidFill>
                  <a:prstClr val="black"/>
                </a:solidFill>
                <a:latin typeface="Trebuchet MS"/>
              </a:rPr>
              <a:t>0</a:t>
            </a:r>
            <a:endParaRPr kumimoji="0" lang="el-GR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85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0" grpId="0">
        <p:bldAsOne/>
      </p:bldGraphic>
      <p:bldP spid="6" grpId="0"/>
      <p:bldP spid="41" grpId="0"/>
      <p:bldP spid="44" grpId="0" animBg="1"/>
      <p:bldP spid="50" grpId="0" animBg="1"/>
      <p:bldP spid="52" grpId="0" animBg="1"/>
      <p:bldP spid="54" grpId="0" animBg="1"/>
      <p:bldP spid="25" grpId="0" animBg="1"/>
      <p:bldP spid="27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C00000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ustom 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8665</TotalTime>
  <Words>463</Words>
  <Application>Microsoft Office PowerPoint</Application>
  <PresentationFormat>Widescreen</PresentationFormat>
  <Paragraphs>135</Paragraphs>
  <Slides>13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Times New Roman</vt:lpstr>
      <vt:lpstr>Trebuchet MS</vt:lpstr>
      <vt:lpstr>Wingdings</vt:lpstr>
      <vt:lpstr>Office Theme</vt:lpstr>
      <vt:lpstr>1_Custom Design</vt:lpstr>
      <vt:lpstr>συνδρομητική έρευνα</vt:lpstr>
      <vt:lpstr>Η ταυτότητα της έρευνας</vt:lpstr>
      <vt:lpstr>Η πορεία της χώρας ‘Κατά τη γνώμη σας η χώρα μας αυτή την περίοδο κινείται προς τη σωστή ή προς τη λάθος κατεύθυνση;’</vt:lpstr>
      <vt:lpstr>Σημαντικότερο πρόβλημα της χώρας ‘Ποιο νομίζετε ότι  είναι το σημαντικότερο πρόβλημα που αντιμετωπίζει σήμερα η χώρα μας;’ αυθόρμητες αναφορές – 5 πρώτα σημαντικότερα προβλήματα</vt:lpstr>
      <vt:lpstr>Αξιολόγηση Κυβέρνησης και Αξ. Αντιπολίτευσης ‘Ποια είναι η εντύπωση σας για το έργο της Κυβέρνησης συνολικά, θετική ή αρνητική; Και ποια για την Αξ. Αντιπολίτευση του ΣΥΡΙΖΑ’</vt:lpstr>
      <vt:lpstr>Αξιολόγηση Πρωθυπουργού και Αρχηγού Αξ. Αντιπολίτευσης ‘Ποια είναι η γνώμη σας για τον τρόπο με τον οποίο ασκεί τα καθήκοντά του μέχρι στιγμής ο Πρωθυπουργός κ. Μητσοτάκης; Και ποια είναι η γνώμη σας για τον τρόπο με τον οποίο ασκεί τα καθήκοντά του μέχρι στιγμής ο αρχηγός της Αξιωματικής Αντιπολίτευσης κ. Τσίπρας; Θετική ή αρνητική;’</vt:lpstr>
      <vt:lpstr>Οι 4 υψηλότερες και οι 4 χαμηλότερες επιδόσεις της Κυβέρνησης</vt:lpstr>
      <vt:lpstr>Πρόθεση ψήφου στις Βουλευτικές εκλογές ‘Και αν είχαμε την επόμενη Κυριακή Βουλευτικές εκλογές τι θα ψηφίζατε;’</vt:lpstr>
      <vt:lpstr>Εκτίμηση ψήφου</vt:lpstr>
      <vt:lpstr>Παράσταση νίκης ‘Ανεξάρτητα από το τι θα ψηφίσετε ποιο κόμμα νομίζετε ότι θα έρθει πρώτο στις Βουλευτικές εκλογές;’ (αυθόρμητη αναφορά)</vt:lpstr>
      <vt:lpstr>Καταλληλότερος Πρωθυπουργός ‘Μεταξύ των πολιτικών αρχηγών ποιος νομίζετε ότι είναι καταλληλότερος για πρωθυπουργός της χώρας;’  αυθόρμητα</vt:lpstr>
      <vt:lpstr>Πολιτικός αρχηγός που μπορεί να εγγυηθεί καλή λειτουργία δημοκρατικών θεσμών ‘Μεταξύ των πολιτικών αρχηγών ποιος νομίζετε ότι μπορεί να εγγυηθεί την καλή λειτουργία των δημοκρατικών θεσμών;’ αυθόρμητα</vt:lpstr>
      <vt:lpstr>συνδρομητική έρευνα</vt:lpstr>
    </vt:vector>
  </TitlesOfParts>
  <Company>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Penny Apostolopoulou</dc:creator>
  <cp:lastModifiedBy>Κατερίνα Ζάννη</cp:lastModifiedBy>
  <cp:revision>792</cp:revision>
  <dcterms:created xsi:type="dcterms:W3CDTF">2011-12-09T09:36:13Z</dcterms:created>
  <dcterms:modified xsi:type="dcterms:W3CDTF">2022-09-29T14:42:07Z</dcterms:modified>
</cp:coreProperties>
</file>