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571" r:id="rId3"/>
    <p:sldId id="572" r:id="rId4"/>
    <p:sldId id="600" r:id="rId5"/>
    <p:sldId id="601" r:id="rId6"/>
    <p:sldId id="602" r:id="rId7"/>
    <p:sldId id="603" r:id="rId8"/>
    <p:sldId id="629" r:id="rId9"/>
    <p:sldId id="604" r:id="rId10"/>
    <p:sldId id="605" r:id="rId11"/>
    <p:sldId id="630" r:id="rId12"/>
    <p:sldId id="606" r:id="rId13"/>
    <p:sldId id="607" r:id="rId14"/>
    <p:sldId id="608" r:id="rId15"/>
    <p:sldId id="609" r:id="rId16"/>
    <p:sldId id="631" r:id="rId17"/>
    <p:sldId id="610" r:id="rId18"/>
    <p:sldId id="611" r:id="rId19"/>
    <p:sldId id="612" r:id="rId20"/>
    <p:sldId id="632" r:id="rId21"/>
    <p:sldId id="614" r:id="rId22"/>
    <p:sldId id="615" r:id="rId23"/>
    <p:sldId id="633" r:id="rId24"/>
    <p:sldId id="616" r:id="rId25"/>
    <p:sldId id="617" r:id="rId26"/>
    <p:sldId id="634" r:id="rId27"/>
    <p:sldId id="618" r:id="rId28"/>
    <p:sldId id="619" r:id="rId29"/>
    <p:sldId id="620" r:id="rId30"/>
    <p:sldId id="621" r:id="rId31"/>
    <p:sldId id="635" r:id="rId32"/>
    <p:sldId id="625" r:id="rId33"/>
    <p:sldId id="622" r:id="rId34"/>
    <p:sldId id="636" r:id="rId35"/>
    <p:sldId id="626" r:id="rId36"/>
    <p:sldId id="623" r:id="rId37"/>
    <p:sldId id="637" r:id="rId38"/>
    <p:sldId id="627" r:id="rId39"/>
    <p:sldId id="624" r:id="rId40"/>
    <p:sldId id="638" r:id="rId41"/>
    <p:sldId id="628" r:id="rId42"/>
    <p:sldId id="548" r:id="rId4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85" autoAdjust="0"/>
  </p:normalViewPr>
  <p:slideViewPr>
    <p:cSldViewPr>
      <p:cViewPr varScale="1">
        <p:scale>
          <a:sx n="72" d="100"/>
          <a:sy n="72" d="100"/>
        </p:scale>
        <p:origin x="-102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26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r>
              <a:rPr lang="el-GR" smtClean="0">
                <a:latin typeface="Calibri" pitchFamily="34" charset="0"/>
                <a:cs typeface="Calibri" pitchFamily="34" charset="0"/>
              </a:rPr>
              <a:t>«Κλάδος δραστηριότητας»</a:t>
            </a:r>
          </a:p>
          <a:p>
            <a:pPr>
              <a:defRPr>
                <a:latin typeface="Calibri" pitchFamily="34" charset="0"/>
                <a:cs typeface="Calibri" pitchFamily="34" charset="0"/>
              </a:defRPr>
            </a:pPr>
            <a:r>
              <a:rPr lang="el-GR" sz="1400" smtClean="0">
                <a:latin typeface="Calibri" pitchFamily="34" charset="0"/>
                <a:cs typeface="Calibri" pitchFamily="34" charset="0"/>
              </a:rPr>
              <a:t>(πολλαπλή επιλογή)</a:t>
            </a:r>
            <a:endParaRPr lang="el-GR" sz="1400">
              <a:latin typeface="Calibri" pitchFamily="34" charset="0"/>
              <a:cs typeface="Calibri" pitchFamily="34" charset="0"/>
            </a:endParaRPr>
          </a:p>
        </c:rich>
      </c:tx>
      <c:layout/>
    </c:title>
    <c:view3D>
      <c:rAngAx val="1"/>
    </c:view3D>
    <c:plotArea>
      <c:layout/>
      <c:bar3DChart>
        <c:barDir val="bar"/>
        <c:grouping val="stack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33544747751339171"/>
                  <c:y val="1.8565188663247977E-2"/>
                </c:manualLayout>
              </c:layout>
              <c:showVal val="1"/>
            </c:dLbl>
            <c:dLbl>
              <c:idx val="1"/>
              <c:layout>
                <c:manualLayout>
                  <c:x val="0.19193128868034273"/>
                  <c:y val="1.5470990552706617E-2"/>
                </c:manualLayout>
              </c:layout>
              <c:showVal val="1"/>
            </c:dLbl>
            <c:dLbl>
              <c:idx val="2"/>
              <c:layout>
                <c:manualLayout>
                  <c:x val="0.10720486394757889"/>
                  <c:y val="1.2376792442165295E-2"/>
                </c:manualLayout>
              </c:layout>
              <c:showVal val="1"/>
            </c:dLbl>
            <c:dLbl>
              <c:idx val="3"/>
              <c:layout>
                <c:manualLayout>
                  <c:x val="8.6455535441595815E-2"/>
                  <c:y val="9.2825943316239765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ΑΠΑΝΤΗΣΕΙΣ!$B$5:$B$8</c:f>
              <c:strCache>
                <c:ptCount val="4"/>
                <c:pt idx="0">
                  <c:v>Εμπόριο</c:v>
                </c:pt>
                <c:pt idx="1">
                  <c:v>Υπηρεσίες</c:v>
                </c:pt>
                <c:pt idx="2">
                  <c:v>Βιομηχανία-Μεταποίηση</c:v>
                </c:pt>
                <c:pt idx="3">
                  <c:v>Κατασκευές</c:v>
                </c:pt>
              </c:strCache>
            </c:strRef>
          </c:cat>
          <c:val>
            <c:numRef>
              <c:f>ΑΠΑΝΤΗΣΕΙΣ!$E$5:$E$8</c:f>
              <c:numCache>
                <c:formatCode>0%</c:formatCode>
                <c:ptCount val="4"/>
                <c:pt idx="0">
                  <c:v>0.62369337979094064</c:v>
                </c:pt>
                <c:pt idx="1">
                  <c:v>0.29965156794425096</c:v>
                </c:pt>
                <c:pt idx="2">
                  <c:v>0.10801393728222999</c:v>
                </c:pt>
                <c:pt idx="3">
                  <c:v>6.9686411149825808E-2</c:v>
                </c:pt>
              </c:numCache>
            </c:numRef>
          </c:val>
        </c:ser>
        <c:dLbls/>
        <c:gapWidth val="55"/>
        <c:gapDepth val="55"/>
        <c:shape val="box"/>
        <c:axId val="139898880"/>
        <c:axId val="139900416"/>
        <c:axId val="0"/>
      </c:bar3DChart>
      <c:catAx>
        <c:axId val="13989888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600" b="1" i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39900416"/>
        <c:crosses val="autoZero"/>
        <c:auto val="1"/>
        <c:lblAlgn val="ctr"/>
        <c:lblOffset val="100"/>
      </c:catAx>
      <c:valAx>
        <c:axId val="139900416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39898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r>
              <a:rPr lang="el-GR" sz="1600" smtClean="0">
                <a:latin typeface="Calibri" pitchFamily="34" charset="0"/>
                <a:cs typeface="Calibri" pitchFamily="34" charset="0"/>
              </a:rPr>
              <a:t>«Σε</a:t>
            </a:r>
            <a:r>
              <a:rPr lang="el-GR" sz="1600">
                <a:latin typeface="Calibri" pitchFamily="34" charset="0"/>
                <a:cs typeface="Calibri" pitchFamily="34" charset="0"/>
              </a:rPr>
              <a:t> τι ποσοστό εκτιμάτε ότι έχει μειωθεί ο κύκλος εργασιών της επιχείρησής σας λόγω της πανδημίας του κορωνοϊού</a:t>
            </a:r>
            <a:r>
              <a:rPr lang="el-GR" sz="1600" smtClean="0">
                <a:latin typeface="Calibri" pitchFamily="34" charset="0"/>
                <a:cs typeface="Calibri" pitchFamily="34" charset="0"/>
              </a:rPr>
              <a:t>;»</a:t>
            </a:r>
          </a:p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r>
              <a:rPr lang="el-GR" sz="1200" smtClean="0">
                <a:latin typeface="Calibri" pitchFamily="34" charset="0"/>
                <a:cs typeface="Calibri" pitchFamily="34" charset="0"/>
              </a:rPr>
              <a:t>[ΣΥΓΚΡΙΤΙΚΑ</a:t>
            </a:r>
            <a:r>
              <a:rPr lang="el-GR" sz="1200" baseline="0" smtClean="0">
                <a:latin typeface="Calibri" pitchFamily="34" charset="0"/>
                <a:cs typeface="Calibri" pitchFamily="34" charset="0"/>
              </a:rPr>
              <a:t> ΑΠΟΤΕΛΕΣΜΑΤΑ]</a:t>
            </a:r>
            <a:endParaRPr lang="el-GR" sz="1200">
              <a:latin typeface="Calibri" pitchFamily="34" charset="0"/>
              <a:cs typeface="Calibri" pitchFamily="34" charset="0"/>
            </a:endParaRP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ΑΠΑΝΤΗΣΕΙΣ!$D$101</c:f>
              <c:strCache>
                <c:ptCount val="1"/>
                <c:pt idx="0">
                  <c:v>Σεπτέμβριος 2021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3.296621858134422E-3"/>
                  <c:y val="1.8602821393035353E-2"/>
                </c:manualLayout>
              </c:layout>
              <c:showVal val="1"/>
            </c:dLbl>
            <c:dLbl>
              <c:idx val="4"/>
              <c:layout>
                <c:manualLayout>
                  <c:x val="-1.6483109290672112E-3"/>
                  <c:y val="7.9726377398722931E-3"/>
                </c:manualLayout>
              </c:layout>
              <c:showVal val="1"/>
            </c:dLbl>
            <c:dLbl>
              <c:idx val="5"/>
              <c:layout>
                <c:manualLayout>
                  <c:x val="-1.6483109290672112E-3"/>
                  <c:y val="7.9726377398722931E-3"/>
                </c:manualLayout>
              </c:layout>
              <c:showVal val="1"/>
            </c:dLbl>
            <c:dLbl>
              <c:idx val="7"/>
              <c:layout>
                <c:manualLayout>
                  <c:x val="-3.296621858134422E-3"/>
                  <c:y val="1.0630183653163058E-2"/>
                </c:manualLayout>
              </c:layout>
              <c:showVal val="1"/>
            </c:dLbl>
            <c:dLbl>
              <c:idx val="8"/>
              <c:layout>
                <c:manualLayout>
                  <c:x val="-6.5932437162688441E-3"/>
                  <c:y val="1.3288148077621267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1.32877295664538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ΑΠΑΝΤΗΣΕΙΣ!$B$102:$B$112</c:f>
              <c:strCache>
                <c:ptCount val="11"/>
                <c:pt idx="0">
                  <c:v>1-10%</c:v>
                </c:pt>
                <c:pt idx="1">
                  <c:v>11-20%</c:v>
                </c:pt>
                <c:pt idx="2">
                  <c:v>21-30%</c:v>
                </c:pt>
                <c:pt idx="3">
                  <c:v>31-40%</c:v>
                </c:pt>
                <c:pt idx="4">
                  <c:v>41-50%</c:v>
                </c:pt>
                <c:pt idx="5">
                  <c:v>51-60%</c:v>
                </c:pt>
                <c:pt idx="6">
                  <c:v>61-70%</c:v>
                </c:pt>
                <c:pt idx="7">
                  <c:v>71-80%</c:v>
                </c:pt>
                <c:pt idx="8">
                  <c:v>81-90%</c:v>
                </c:pt>
                <c:pt idx="9">
                  <c:v>91-100%</c:v>
                </c:pt>
                <c:pt idx="10">
                  <c:v>ΔΞ/ΔΑ</c:v>
                </c:pt>
              </c:strCache>
            </c:strRef>
          </c:cat>
          <c:val>
            <c:numRef>
              <c:f>ΑΠΑΝΤΗΣΕΙΣ!$D$102:$D$112</c:f>
              <c:numCache>
                <c:formatCode>0%</c:formatCode>
                <c:ptCount val="11"/>
                <c:pt idx="0">
                  <c:v>2.9268292682926838E-2</c:v>
                </c:pt>
                <c:pt idx="1">
                  <c:v>0.17560975609756099</c:v>
                </c:pt>
                <c:pt idx="2">
                  <c:v>0.24390243902439029</c:v>
                </c:pt>
                <c:pt idx="3">
                  <c:v>0.20487804878048779</c:v>
                </c:pt>
                <c:pt idx="4">
                  <c:v>0.1024390243902439</c:v>
                </c:pt>
                <c:pt idx="5">
                  <c:v>6.3414634146341492E-2</c:v>
                </c:pt>
                <c:pt idx="6">
                  <c:v>5.8536585365853662E-2</c:v>
                </c:pt>
                <c:pt idx="7">
                  <c:v>4.8780487804878071E-2</c:v>
                </c:pt>
                <c:pt idx="8">
                  <c:v>3.4146341463414644E-2</c:v>
                </c:pt>
                <c:pt idx="9">
                  <c:v>1.9512195121951223E-2</c:v>
                </c:pt>
                <c:pt idx="10">
                  <c:v>1.9512195121951223E-2</c:v>
                </c:pt>
              </c:numCache>
            </c:numRef>
          </c:val>
        </c:ser>
        <c:ser>
          <c:idx val="1"/>
          <c:order val="1"/>
          <c:tx>
            <c:strRef>
              <c:f>ΑΠΑΝΤΗΣΕΙΣ!$E$101</c:f>
              <c:strCache>
                <c:ptCount val="1"/>
                <c:pt idx="0">
                  <c:v>Άυγουστος 2020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1"/>
              <c:layout>
                <c:manualLayout>
                  <c:x val="-6.5932437162688441E-3"/>
                  <c:y val="-1.0630183653163058E-2"/>
                </c:manualLayout>
              </c:layout>
              <c:showVal val="1"/>
            </c:dLbl>
            <c:dLbl>
              <c:idx val="2"/>
              <c:layout>
                <c:manualLayout>
                  <c:x val="-6.5932437162688441E-3"/>
                  <c:y val="-7.9726377398722931E-3"/>
                </c:manualLayout>
              </c:layout>
              <c:showVal val="1"/>
            </c:dLbl>
            <c:dLbl>
              <c:idx val="8"/>
              <c:layout>
                <c:manualLayout>
                  <c:x val="-1.6483109290672112E-3"/>
                  <c:y val="1.063018365316305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ΑΠΑΝΤΗΣΕΙΣ!$B$102:$B$112</c:f>
              <c:strCache>
                <c:ptCount val="11"/>
                <c:pt idx="0">
                  <c:v>1-10%</c:v>
                </c:pt>
                <c:pt idx="1">
                  <c:v>11-20%</c:v>
                </c:pt>
                <c:pt idx="2">
                  <c:v>21-30%</c:v>
                </c:pt>
                <c:pt idx="3">
                  <c:v>31-40%</c:v>
                </c:pt>
                <c:pt idx="4">
                  <c:v>41-50%</c:v>
                </c:pt>
                <c:pt idx="5">
                  <c:v>51-60%</c:v>
                </c:pt>
                <c:pt idx="6">
                  <c:v>61-70%</c:v>
                </c:pt>
                <c:pt idx="7">
                  <c:v>71-80%</c:v>
                </c:pt>
                <c:pt idx="8">
                  <c:v>81-90%</c:v>
                </c:pt>
                <c:pt idx="9">
                  <c:v>91-100%</c:v>
                </c:pt>
                <c:pt idx="10">
                  <c:v>ΔΞ/ΔΑ</c:v>
                </c:pt>
              </c:strCache>
            </c:strRef>
          </c:cat>
          <c:val>
            <c:numRef>
              <c:f>ΑΠΑΝΤΗΣΕΙΣ!$E$102:$E$112</c:f>
              <c:numCache>
                <c:formatCode>0%</c:formatCode>
                <c:ptCount val="11"/>
                <c:pt idx="0">
                  <c:v>4.0000000000000008E-2</c:v>
                </c:pt>
                <c:pt idx="1">
                  <c:v>0.12000000000000001</c:v>
                </c:pt>
                <c:pt idx="2">
                  <c:v>0.19</c:v>
                </c:pt>
                <c:pt idx="3">
                  <c:v>0.15000000000000002</c:v>
                </c:pt>
                <c:pt idx="4">
                  <c:v>0.13</c:v>
                </c:pt>
                <c:pt idx="5">
                  <c:v>0.13</c:v>
                </c:pt>
                <c:pt idx="6">
                  <c:v>0.1</c:v>
                </c:pt>
                <c:pt idx="7">
                  <c:v>6.0000000000000005E-2</c:v>
                </c:pt>
                <c:pt idx="8">
                  <c:v>4.0000000000000008E-2</c:v>
                </c:pt>
                <c:pt idx="9">
                  <c:v>4.0000000000000008E-2</c:v>
                </c:pt>
                <c:pt idx="10">
                  <c:v>1.0000000000000002E-2</c:v>
                </c:pt>
              </c:numCache>
            </c:numRef>
          </c:val>
        </c:ser>
        <c:ser>
          <c:idx val="2"/>
          <c:order val="2"/>
          <c:tx>
            <c:strRef>
              <c:f>ΑΠΑΝΤΗΣΕΙΣ!$F$101</c:f>
              <c:strCache>
                <c:ptCount val="1"/>
                <c:pt idx="0">
                  <c:v>Απρίλιος 2020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3"/>
              <c:layout>
                <c:manualLayout>
                  <c:x val="0"/>
                  <c:y val="-7.9726377398722931E-3"/>
                </c:manualLayout>
              </c:layout>
              <c:showVal val="1"/>
            </c:dLbl>
            <c:dLbl>
              <c:idx val="4"/>
              <c:layout>
                <c:manualLayout>
                  <c:x val="-3.296621858134422E-3"/>
                  <c:y val="-7.972637739872293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B0F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ΑΠΑΝΤΗΣΕΙΣ!$B$102:$B$112</c:f>
              <c:strCache>
                <c:ptCount val="11"/>
                <c:pt idx="0">
                  <c:v>1-10%</c:v>
                </c:pt>
                <c:pt idx="1">
                  <c:v>11-20%</c:v>
                </c:pt>
                <c:pt idx="2">
                  <c:v>21-30%</c:v>
                </c:pt>
                <c:pt idx="3">
                  <c:v>31-40%</c:v>
                </c:pt>
                <c:pt idx="4">
                  <c:v>41-50%</c:v>
                </c:pt>
                <c:pt idx="5">
                  <c:v>51-60%</c:v>
                </c:pt>
                <c:pt idx="6">
                  <c:v>61-70%</c:v>
                </c:pt>
                <c:pt idx="7">
                  <c:v>71-80%</c:v>
                </c:pt>
                <c:pt idx="8">
                  <c:v>81-90%</c:v>
                </c:pt>
                <c:pt idx="9">
                  <c:v>91-100%</c:v>
                </c:pt>
                <c:pt idx="10">
                  <c:v>ΔΞ/ΔΑ</c:v>
                </c:pt>
              </c:strCache>
            </c:strRef>
          </c:cat>
          <c:val>
            <c:numRef>
              <c:f>ΑΠΑΝΤΗΣΕΙΣ!$F$102:$F$112</c:f>
              <c:numCache>
                <c:formatCode>0%</c:formatCode>
                <c:ptCount val="11"/>
                <c:pt idx="0">
                  <c:v>1.0000000000000002E-2</c:v>
                </c:pt>
                <c:pt idx="1">
                  <c:v>3.0000000000000002E-2</c:v>
                </c:pt>
                <c:pt idx="2">
                  <c:v>0.05</c:v>
                </c:pt>
                <c:pt idx="3">
                  <c:v>7.0000000000000021E-2</c:v>
                </c:pt>
                <c:pt idx="4">
                  <c:v>8.0000000000000016E-2</c:v>
                </c:pt>
                <c:pt idx="5">
                  <c:v>6.0000000000000005E-2</c:v>
                </c:pt>
                <c:pt idx="6">
                  <c:v>8.0000000000000016E-2</c:v>
                </c:pt>
                <c:pt idx="7">
                  <c:v>0.16</c:v>
                </c:pt>
                <c:pt idx="8">
                  <c:v>0.14000000000000001</c:v>
                </c:pt>
                <c:pt idx="9">
                  <c:v>0.32000000000000006</c:v>
                </c:pt>
                <c:pt idx="10">
                  <c:v>0</c:v>
                </c:pt>
              </c:numCache>
            </c:numRef>
          </c:val>
        </c:ser>
        <c:dLbls>
          <c:showVal val="1"/>
        </c:dLbls>
        <c:shape val="box"/>
        <c:axId val="156601728"/>
        <c:axId val="156632192"/>
        <c:axId val="0"/>
      </c:bar3DChart>
      <c:catAx>
        <c:axId val="15660172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 b="1" i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56632192"/>
        <c:crosses val="autoZero"/>
        <c:auto val="1"/>
        <c:lblAlgn val="ctr"/>
        <c:lblOffset val="100"/>
      </c:catAx>
      <c:valAx>
        <c:axId val="156632192"/>
        <c:scaling>
          <c:orientation val="minMax"/>
        </c:scaling>
        <c:delete val="1"/>
        <c:axPos val="t"/>
        <c:numFmt formatCode="0%" sourceLinked="1"/>
        <c:tickLblPos val="none"/>
        <c:crossAx val="15660172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el-GR"/>
        </a:p>
      </c:txPr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2000" smtClean="0">
                <a:latin typeface="Calibri" pitchFamily="34" charset="0"/>
                <a:cs typeface="Calibri" pitchFamily="34" charset="0"/>
              </a:rPr>
              <a:t>«Αντιμετωπίζει</a:t>
            </a:r>
            <a:r>
              <a:rPr lang="el-GR" sz="2000">
                <a:latin typeface="Calibri" pitchFamily="34" charset="0"/>
                <a:cs typeface="Calibri" pitchFamily="34" charset="0"/>
              </a:rPr>
              <a:t> σήμερα η επιχείρησή σας προβλήματα ρευστότητας</a:t>
            </a:r>
            <a:r>
              <a:rPr lang="el-GR" sz="2000" smtClean="0">
                <a:latin typeface="Calibri" pitchFamily="34" charset="0"/>
                <a:cs typeface="Calibri" pitchFamily="34" charset="0"/>
              </a:rPr>
              <a:t>;</a:t>
            </a:r>
            <a:r>
              <a:rPr lang="el-GR" sz="2000" baseline="0" smtClean="0">
                <a:latin typeface="Calibri" pitchFamily="34" charset="0"/>
                <a:cs typeface="Calibri" pitchFamily="34" charset="0"/>
              </a:rPr>
              <a:t>»</a:t>
            </a:r>
            <a:endParaRPr lang="el-GR" sz="20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ΑΠΑΝΤΗΣΕΙΣ!$B$122:$B$123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ΑΠΑΝΤΗΣΕΙΣ!$D$122:$D$123</c:f>
              <c:numCache>
                <c:formatCode>0%</c:formatCode>
                <c:ptCount val="2"/>
                <c:pt idx="0">
                  <c:v>0.54703832752613235</c:v>
                </c:pt>
                <c:pt idx="1">
                  <c:v>0.45296167247386765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2000" smtClean="0">
                <a:latin typeface="Calibri" pitchFamily="34" charset="0"/>
                <a:cs typeface="Calibri" pitchFamily="34" charset="0"/>
              </a:rPr>
              <a:t>«Αντιμετωπίζει</a:t>
            </a:r>
            <a:r>
              <a:rPr lang="el-GR" sz="2000">
                <a:latin typeface="Calibri" pitchFamily="34" charset="0"/>
                <a:cs typeface="Calibri" pitchFamily="34" charset="0"/>
              </a:rPr>
              <a:t> σήμερα η επιχείρησή σας προβλήματα ρευστότητας</a:t>
            </a:r>
            <a:r>
              <a:rPr lang="el-GR" sz="2000" smtClean="0">
                <a:latin typeface="Calibri" pitchFamily="34" charset="0"/>
                <a:cs typeface="Calibri" pitchFamily="34" charset="0"/>
              </a:rPr>
              <a:t>;»</a:t>
            </a:r>
          </a:p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1400" smtClean="0">
                <a:latin typeface="Calibri" pitchFamily="34" charset="0"/>
                <a:cs typeface="Calibri" pitchFamily="34" charset="0"/>
              </a:rPr>
              <a:t>[ΣΥΓΚΡΙΤΙΚΑ</a:t>
            </a:r>
            <a:r>
              <a:rPr lang="el-GR" sz="1400" baseline="0" smtClean="0">
                <a:latin typeface="Calibri" pitchFamily="34" charset="0"/>
                <a:cs typeface="Calibri" pitchFamily="34" charset="0"/>
              </a:rPr>
              <a:t> ΑΠΟΤΕΛΕΣΜΑΤΑ]</a:t>
            </a:r>
            <a:endParaRPr lang="el-GR" sz="14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ΑΠΑΝΤΗΣΕΙΣ!$F$121</c:f>
              <c:strCache>
                <c:ptCount val="1"/>
                <c:pt idx="0">
                  <c:v>Ναι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510165537162503E-2"/>
                  <c:y val="-4.2669990072787586E-2"/>
                </c:manualLayout>
              </c:layout>
              <c:showVal val="1"/>
            </c:dLbl>
            <c:dLbl>
              <c:idx val="1"/>
              <c:layout>
                <c:manualLayout>
                  <c:x val="-1.5873236307077057E-2"/>
                  <c:y val="-3.9825324067935111E-2"/>
                </c:manualLayout>
              </c:layout>
              <c:showVal val="1"/>
            </c:dLbl>
            <c:dLbl>
              <c:idx val="2"/>
              <c:layout>
                <c:manualLayout>
                  <c:x val="-8.8184646150427752E-3"/>
                  <c:y val="-1.137866401941003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ΑΠΑΝΤΗΣΕΙΣ!$G$120:$I$120</c:f>
              <c:strCache>
                <c:ptCount val="3"/>
                <c:pt idx="0">
                  <c:v>Απρίλιος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ΑΠΑΝΤΗΣΕΙΣ!$G$121:$I$121</c:f>
              <c:numCache>
                <c:formatCode>0%</c:formatCode>
                <c:ptCount val="3"/>
                <c:pt idx="0">
                  <c:v>0.85000000000000009</c:v>
                </c:pt>
                <c:pt idx="1">
                  <c:v>0.7400000000000001</c:v>
                </c:pt>
                <c:pt idx="2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ΑΠΑΝΤΗΣΕΙΣ!$F$122</c:f>
              <c:strCache>
                <c:ptCount val="1"/>
                <c:pt idx="0">
                  <c:v>Όχι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2928007999111176E-2"/>
                  <c:y val="-3.9825324067935111E-2"/>
                </c:manualLayout>
              </c:layout>
              <c:showVal val="1"/>
            </c:dLbl>
            <c:dLbl>
              <c:idx val="1"/>
              <c:layout>
                <c:manualLayout>
                  <c:x val="-4.056493722919683E-2"/>
                  <c:y val="-4.266999007278761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ΑΠΑΝΤΗΣΕΙΣ!$G$120:$I$120</c:f>
              <c:strCache>
                <c:ptCount val="3"/>
                <c:pt idx="0">
                  <c:v>Απρίλιος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ΑΠΑΝΤΗΣΕΙΣ!$G$122:$I$122</c:f>
              <c:numCache>
                <c:formatCode>0%</c:formatCode>
                <c:ptCount val="3"/>
                <c:pt idx="0">
                  <c:v>0.15000000000000002</c:v>
                </c:pt>
                <c:pt idx="1">
                  <c:v>0.26</c:v>
                </c:pt>
                <c:pt idx="2">
                  <c:v>0.45</c:v>
                </c:pt>
              </c:numCache>
            </c:numRef>
          </c:val>
        </c:ser>
        <c:dLbls/>
        <c:marker val="1"/>
        <c:axId val="188128256"/>
        <c:axId val="188134144"/>
      </c:lineChart>
      <c:catAx>
        <c:axId val="1881282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88134144"/>
        <c:crosses val="autoZero"/>
        <c:auto val="1"/>
        <c:lblAlgn val="ctr"/>
        <c:lblOffset val="100"/>
      </c:catAx>
      <c:valAx>
        <c:axId val="188134144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881282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2000" smtClean="0">
                <a:latin typeface="Calibri" pitchFamily="34" charset="0"/>
                <a:cs typeface="Calibri" pitchFamily="34" charset="0"/>
              </a:rPr>
              <a:t>«Πότε </a:t>
            </a:r>
            <a:r>
              <a:rPr lang="el-GR" sz="2000">
                <a:latin typeface="Calibri" pitchFamily="34" charset="0"/>
                <a:cs typeface="Calibri" pitchFamily="34" charset="0"/>
              </a:rPr>
              <a:t>πιστεύετε ότι θα επιστρέψει η επιχείρησή σας σε ένα κανονικό επίπεδο λειτουργίας</a:t>
            </a:r>
            <a:r>
              <a:rPr lang="el-GR" sz="2000" smtClean="0">
                <a:latin typeface="Calibri" pitchFamily="34" charset="0"/>
                <a:cs typeface="Calibri" pitchFamily="34" charset="0"/>
              </a:rPr>
              <a:t>;»</a:t>
            </a:r>
            <a:endParaRPr lang="el-GR" sz="2000">
              <a:latin typeface="Calibri" pitchFamily="34" charset="0"/>
              <a:cs typeface="Calibri" pitchFamily="34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35779177827977965"/>
          <c:y val="0.25211944043254453"/>
          <c:w val="0.5203868908278354"/>
          <c:h val="0.70084871662080417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15187355725906995"/>
                  <c:y val="5.8789764100285165E-3"/>
                </c:manualLayout>
              </c:layout>
              <c:showVal val="1"/>
            </c:dLbl>
            <c:dLbl>
              <c:idx val="1"/>
              <c:layout>
                <c:manualLayout>
                  <c:x val="8.6551597147642073E-2"/>
                  <c:y val="1.4697441025071339E-2"/>
                </c:manualLayout>
              </c:layout>
              <c:showVal val="1"/>
            </c:dLbl>
            <c:dLbl>
              <c:idx val="2"/>
              <c:layout>
                <c:manualLayout>
                  <c:x val="0.26618698745406894"/>
                  <c:y val="5.8789764100285165E-3"/>
                </c:manualLayout>
              </c:layout>
              <c:showVal val="1"/>
            </c:dLbl>
            <c:dLbl>
              <c:idx val="3"/>
              <c:layout>
                <c:manualLayout>
                  <c:x val="0.19759892933706957"/>
                  <c:y val="1.763692923008555E-2"/>
                </c:manualLayout>
              </c:layout>
              <c:showVal val="1"/>
            </c:dLbl>
            <c:dLbl>
              <c:idx val="4"/>
              <c:layout>
                <c:manualLayout>
                  <c:x val="5.2257568089142364E-2"/>
                  <c:y val="8.8184646150427752E-3"/>
                </c:manualLayout>
              </c:layout>
              <c:showVal val="1"/>
            </c:dLbl>
            <c:dLbl>
              <c:idx val="5"/>
              <c:layout>
                <c:manualLayout>
                  <c:x val="9.6349891164356244E-2"/>
                  <c:y val="2.939488205014365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ΑΠΑΝΤΗΣΕΙΣ!$B$133:$B$138</c:f>
              <c:strCache>
                <c:ptCount val="6"/>
                <c:pt idx="0">
                  <c:v>Έχει ήδη επιστρέψει σε κανονικό επίπεδο λειτουργίας</c:v>
                </c:pt>
                <c:pt idx="1">
                  <c:v>Μέχρι το τέλος του 2021</c:v>
                </c:pt>
                <c:pt idx="2">
                  <c:v>Κάποια στιγμή μέσα στο 2022</c:v>
                </c:pt>
                <c:pt idx="3">
                  <c:v>Από το 2023 και μετά</c:v>
                </c:pt>
                <c:pt idx="4">
                  <c:v>Ποτέ, η επιχείρηση δε θα μπορέσει να επανέλθει</c:v>
                </c:pt>
                <c:pt idx="5">
                  <c:v>Δεν έχω γνώμη / Δεν απαντώ</c:v>
                </c:pt>
              </c:strCache>
            </c:strRef>
          </c:cat>
          <c:val>
            <c:numRef>
              <c:f>ΑΠΑΝΤΗΣΕΙΣ!$D$133:$D$138</c:f>
              <c:numCache>
                <c:formatCode>0%</c:formatCode>
                <c:ptCount val="6"/>
                <c:pt idx="0">
                  <c:v>0.16724738675958192</c:v>
                </c:pt>
                <c:pt idx="1">
                  <c:v>7.6655052264808357E-2</c:v>
                </c:pt>
                <c:pt idx="2">
                  <c:v>0.37282229965156805</c:v>
                </c:pt>
                <c:pt idx="3">
                  <c:v>0.25783972125435545</c:v>
                </c:pt>
                <c:pt idx="4">
                  <c:v>3.1358885017421602E-2</c:v>
                </c:pt>
                <c:pt idx="5">
                  <c:v>9.407665505226484E-2</c:v>
                </c:pt>
              </c:numCache>
            </c:numRef>
          </c:val>
        </c:ser>
        <c:dLbls/>
        <c:gapWidth val="55"/>
        <c:gapDepth val="55"/>
        <c:shape val="box"/>
        <c:axId val="188926208"/>
        <c:axId val="188936192"/>
        <c:axId val="0"/>
      </c:bar3DChart>
      <c:catAx>
        <c:axId val="18892620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b="1" i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88936192"/>
        <c:crosses val="autoZero"/>
        <c:auto val="1"/>
        <c:lblAlgn val="ctr"/>
        <c:lblOffset val="100"/>
      </c:catAx>
      <c:valAx>
        <c:axId val="188936192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88926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2000" smtClean="0">
                <a:latin typeface="Calibri" pitchFamily="34" charset="0"/>
                <a:cs typeface="Calibri" pitchFamily="34" charset="0"/>
              </a:rPr>
              <a:t>«Πώς </a:t>
            </a:r>
            <a:r>
              <a:rPr lang="el-GR" sz="2000">
                <a:latin typeface="Calibri" pitchFamily="34" charset="0"/>
                <a:cs typeface="Calibri" pitchFamily="34" charset="0"/>
              </a:rPr>
              <a:t>εκτιμάτε τα μέτρα που έχει λάβει η Πολιτεία για τη στήριξη των επιχειρήσεων</a:t>
            </a:r>
            <a:r>
              <a:rPr lang="el-GR" sz="2000" smtClean="0">
                <a:latin typeface="Calibri" pitchFamily="34" charset="0"/>
                <a:cs typeface="Calibri" pitchFamily="34" charset="0"/>
              </a:rPr>
              <a:t>;»</a:t>
            </a:r>
            <a:endParaRPr lang="el-GR" sz="20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ΑΠΑΝΤΗΣΕΙΣ!$B$148:$B$150</c:f>
              <c:strCache>
                <c:ptCount val="3"/>
                <c:pt idx="0">
                  <c:v>Επαρκή και αποτελεσματικά</c:v>
                </c:pt>
                <c:pt idx="1">
                  <c:v>Ανεπαρκή και αναποτελεσματικά</c:v>
                </c:pt>
                <c:pt idx="2">
                  <c:v>Δεν έχω γνώμη / Δεν απαντώ</c:v>
                </c:pt>
              </c:strCache>
            </c:strRef>
          </c:cat>
          <c:val>
            <c:numRef>
              <c:f>ΑΠΑΝΤΗΣΕΙΣ!$D$148:$D$150</c:f>
              <c:numCache>
                <c:formatCode>0%</c:formatCode>
                <c:ptCount val="3"/>
                <c:pt idx="0">
                  <c:v>0.33797909407665516</c:v>
                </c:pt>
                <c:pt idx="1">
                  <c:v>0.42508710801393734</c:v>
                </c:pt>
                <c:pt idx="2">
                  <c:v>0.23693379790940769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2000" smtClean="0">
                <a:latin typeface="Calibri" pitchFamily="34" charset="0"/>
                <a:cs typeface="Calibri" pitchFamily="34" charset="0"/>
              </a:rPr>
              <a:t>«Πώς </a:t>
            </a:r>
            <a:r>
              <a:rPr lang="el-GR" sz="2000">
                <a:latin typeface="Calibri" pitchFamily="34" charset="0"/>
                <a:cs typeface="Calibri" pitchFamily="34" charset="0"/>
              </a:rPr>
              <a:t>εκτιμάτε τα μέτρα που έχει λάβει η Πολιτεία για τη στήριξη των επιχειρήσεων</a:t>
            </a:r>
            <a:r>
              <a:rPr lang="el-GR" sz="2000" smtClean="0">
                <a:latin typeface="Calibri" pitchFamily="34" charset="0"/>
                <a:cs typeface="Calibri" pitchFamily="34" charset="0"/>
              </a:rPr>
              <a:t>;»</a:t>
            </a:r>
          </a:p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1400" smtClean="0">
                <a:latin typeface="Calibri" pitchFamily="34" charset="0"/>
                <a:cs typeface="Calibri" pitchFamily="34" charset="0"/>
              </a:rPr>
              <a:t>[ΣΥΓΚΡΙΤΙΚΑ</a:t>
            </a:r>
            <a:r>
              <a:rPr lang="el-GR" sz="1400" baseline="0" smtClean="0">
                <a:latin typeface="Calibri" pitchFamily="34" charset="0"/>
                <a:cs typeface="Calibri" pitchFamily="34" charset="0"/>
              </a:rPr>
              <a:t> ΑΠΟΤΕΛΕΣΜΑΤΑ]</a:t>
            </a:r>
            <a:endParaRPr lang="el-GR" sz="14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ΑΠΑΝΤΗΣΕΙΣ!$R$148</c:f>
              <c:strCache>
                <c:ptCount val="1"/>
                <c:pt idx="0">
                  <c:v>Επαρκή και αποτελεσματικά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7110056554562721E-2"/>
                  <c:y val="-5.8789777707518092E-3"/>
                </c:manualLayout>
              </c:layout>
              <c:showVal val="1"/>
            </c:dLbl>
            <c:dLbl>
              <c:idx val="1"/>
              <c:layout>
                <c:manualLayout>
                  <c:x val="-2.6875320731558933E-2"/>
                  <c:y val="-3.8213355509886755E-2"/>
                </c:manualLayout>
              </c:layout>
              <c:showVal val="1"/>
            </c:dLbl>
            <c:dLbl>
              <c:idx val="2"/>
              <c:layout>
                <c:manualLayout>
                  <c:x val="-2.5195613185836494E-2"/>
                  <c:y val="2.645539996838314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ΑΠΑΝΤΗΣΕΙΣ!$S$147:$V$147</c:f>
              <c:strCache>
                <c:ptCount val="4"/>
                <c:pt idx="0">
                  <c:v>Απρίλιος 2020</c:v>
                </c:pt>
                <c:pt idx="1">
                  <c:v>Μάιος 2020</c:v>
                </c:pt>
                <c:pt idx="2">
                  <c:v>Αύγουστος 2020</c:v>
                </c:pt>
                <c:pt idx="3">
                  <c:v>Σεπτέμβριος 2021</c:v>
                </c:pt>
              </c:strCache>
            </c:strRef>
          </c:cat>
          <c:val>
            <c:numRef>
              <c:f>ΑΠΑΝΤΗΣΕΙΣ!$S$148:$V$148</c:f>
              <c:numCache>
                <c:formatCode>0%</c:formatCode>
                <c:ptCount val="4"/>
                <c:pt idx="0">
                  <c:v>0.45</c:v>
                </c:pt>
                <c:pt idx="1">
                  <c:v>0.43000000000000005</c:v>
                </c:pt>
                <c:pt idx="2">
                  <c:v>0.26</c:v>
                </c:pt>
                <c:pt idx="3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ΑΠΑΝΤΗΣΕΙΣ!$R$149</c:f>
              <c:strCache>
                <c:ptCount val="1"/>
                <c:pt idx="0">
                  <c:v>Ανεπαρκή και αναποτελεσματικά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6875320731558933E-2"/>
                  <c:y val="3.233437773913495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ΑΠΑΝΤΗΣΕΙΣ!$S$147:$V$147</c:f>
              <c:strCache>
                <c:ptCount val="4"/>
                <c:pt idx="0">
                  <c:v>Απρίλιος 2020</c:v>
                </c:pt>
                <c:pt idx="1">
                  <c:v>Μάιος 2020</c:v>
                </c:pt>
                <c:pt idx="2">
                  <c:v>Αύγουστος 2020</c:v>
                </c:pt>
                <c:pt idx="3">
                  <c:v>Σεπτέμβριος 2021</c:v>
                </c:pt>
              </c:strCache>
            </c:strRef>
          </c:cat>
          <c:val>
            <c:numRef>
              <c:f>ΑΠΑΝΤΗΣΕΙΣ!$S$149:$V$149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0.38000000000000006</c:v>
                </c:pt>
                <c:pt idx="2">
                  <c:v>0.60000000000000009</c:v>
                </c:pt>
                <c:pt idx="3">
                  <c:v>0.43000000000000005</c:v>
                </c:pt>
              </c:numCache>
            </c:numRef>
          </c:val>
        </c:ser>
        <c:ser>
          <c:idx val="2"/>
          <c:order val="2"/>
          <c:tx>
            <c:strRef>
              <c:f>ΑΠΑΝΤΗΣΕΙΣ!$R$150</c:f>
              <c:strCache>
                <c:ptCount val="1"/>
                <c:pt idx="0">
                  <c:v>Δεν έχω γνώμη / Δεν απαντώ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6953566005893529E-2"/>
                  <c:y val="-4.703182216601446E-2"/>
                </c:manualLayout>
              </c:layout>
              <c:showVal val="1"/>
            </c:dLbl>
            <c:dLbl>
              <c:idx val="1"/>
              <c:layout>
                <c:manualLayout>
                  <c:x val="-3.6953566005893529E-2"/>
                  <c:y val="-2.939488885375904E-2"/>
                </c:manualLayout>
              </c:layout>
              <c:showVal val="1"/>
            </c:dLbl>
            <c:dLbl>
              <c:idx val="2"/>
              <c:layout>
                <c:manualLayout>
                  <c:x val="-2.5195613185836494E-2"/>
                  <c:y val="2.351591108300723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ΑΠΑΝΤΗΣΕΙΣ!$S$147:$V$147</c:f>
              <c:strCache>
                <c:ptCount val="4"/>
                <c:pt idx="0">
                  <c:v>Απρίλιος 2020</c:v>
                </c:pt>
                <c:pt idx="1">
                  <c:v>Μάιος 2020</c:v>
                </c:pt>
                <c:pt idx="2">
                  <c:v>Αύγουστος 2020</c:v>
                </c:pt>
                <c:pt idx="3">
                  <c:v>Σεπτέμβριος 2021</c:v>
                </c:pt>
              </c:strCache>
            </c:strRef>
          </c:cat>
          <c:val>
            <c:numRef>
              <c:f>ΑΠΑΝΤΗΣΕΙΣ!$S$150:$V$150</c:f>
              <c:numCache>
                <c:formatCode>0%</c:formatCode>
                <c:ptCount val="4"/>
                <c:pt idx="0">
                  <c:v>0</c:v>
                </c:pt>
                <c:pt idx="1">
                  <c:v>0.19</c:v>
                </c:pt>
                <c:pt idx="2">
                  <c:v>0.14000000000000001</c:v>
                </c:pt>
                <c:pt idx="3">
                  <c:v>0.24000000000000002</c:v>
                </c:pt>
              </c:numCache>
            </c:numRef>
          </c:val>
        </c:ser>
        <c:dLbls/>
        <c:marker val="1"/>
        <c:axId val="188136448"/>
        <c:axId val="188331136"/>
      </c:lineChart>
      <c:catAx>
        <c:axId val="188136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88331136"/>
        <c:crosses val="autoZero"/>
        <c:auto val="1"/>
        <c:lblAlgn val="ctr"/>
        <c:lblOffset val="100"/>
      </c:catAx>
      <c:valAx>
        <c:axId val="188331136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881364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Calibri" pitchFamily="34" charset="0"/>
              <a:cs typeface="Calibri" pitchFamily="34" charset="0"/>
            </a:defRPr>
          </a:pPr>
          <a:endParaRPr lang="el-GR"/>
        </a:p>
      </c:txPr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r>
              <a:rPr lang="el-GR" sz="1800" smtClean="0">
                <a:latin typeface="Calibri" pitchFamily="34" charset="0"/>
                <a:cs typeface="Calibri" pitchFamily="34" charset="0"/>
              </a:rPr>
              <a:t>«Σε </a:t>
            </a:r>
            <a:r>
              <a:rPr lang="el-GR" sz="1800">
                <a:latin typeface="Calibri" pitchFamily="34" charset="0"/>
                <a:cs typeface="Calibri" pitchFamily="34" charset="0"/>
              </a:rPr>
              <a:t>γενικές γραμμές πώς κρίνετε το σχέδιο επανεκκίνησης της αγοράς και της οικονομίας που ήδη εφαρμόζεται</a:t>
            </a:r>
            <a:r>
              <a:rPr lang="el-GR" sz="1800" smtClean="0">
                <a:latin typeface="Calibri" pitchFamily="34" charset="0"/>
                <a:cs typeface="Calibri" pitchFamily="34" charset="0"/>
              </a:rPr>
              <a:t>;»</a:t>
            </a:r>
            <a:endParaRPr lang="el-GR" sz="18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ΑΠΑΝΤΗΣΕΙΣ!$B$159:$B$163</c:f>
              <c:strCache>
                <c:ptCount val="5"/>
                <c:pt idx="0">
                  <c:v>Σωστό</c:v>
                </c:pt>
                <c:pt idx="1">
                  <c:v>Μάλλον σωστό</c:v>
                </c:pt>
                <c:pt idx="2">
                  <c:v>Μάλλον λάθος</c:v>
                </c:pt>
                <c:pt idx="3">
                  <c:v>Λάθος</c:v>
                </c:pt>
                <c:pt idx="4">
                  <c:v>Δεν έχω γνώμη / Δεν απαντώ</c:v>
                </c:pt>
              </c:strCache>
            </c:strRef>
          </c:cat>
          <c:val>
            <c:numRef>
              <c:f>ΑΠΑΝΤΗΣΕΙΣ!$D$159:$D$163</c:f>
              <c:numCache>
                <c:formatCode>0%</c:formatCode>
                <c:ptCount val="5"/>
                <c:pt idx="0">
                  <c:v>9.0592334494773524E-2</c:v>
                </c:pt>
                <c:pt idx="1">
                  <c:v>0.39372822299651572</c:v>
                </c:pt>
                <c:pt idx="2">
                  <c:v>0.24390243902439029</c:v>
                </c:pt>
                <c:pt idx="3">
                  <c:v>0.12195121951219511</c:v>
                </c:pt>
                <c:pt idx="4">
                  <c:v>0.14982578397212545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r>
              <a:rPr lang="el-GR" sz="1800" smtClean="0">
                <a:latin typeface="Calibri" pitchFamily="34" charset="0"/>
                <a:cs typeface="Calibri" pitchFamily="34" charset="0"/>
              </a:rPr>
              <a:t>«Σε </a:t>
            </a:r>
            <a:r>
              <a:rPr lang="el-GR" sz="1800">
                <a:latin typeface="Calibri" pitchFamily="34" charset="0"/>
                <a:cs typeface="Calibri" pitchFamily="34" charset="0"/>
              </a:rPr>
              <a:t>γενικές γραμμές πώς κρίνετε το σχέδιο επανεκκίνησης της αγοράς και της οικονομίας που ήδη εφαρμόζεται</a:t>
            </a:r>
            <a:r>
              <a:rPr lang="el-GR" sz="1800" smtClean="0">
                <a:latin typeface="Calibri" pitchFamily="34" charset="0"/>
                <a:cs typeface="Calibri" pitchFamily="34" charset="0"/>
              </a:rPr>
              <a:t>;»</a:t>
            </a:r>
          </a:p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r>
              <a:rPr lang="el-GR" sz="1400" smtClean="0">
                <a:latin typeface="Calibri" pitchFamily="34" charset="0"/>
                <a:cs typeface="Calibri" pitchFamily="34" charset="0"/>
              </a:rPr>
              <a:t>[ΣΥΓΚΡΙΤΙΚΑ ΑΠΟΤΕΛΕΣΜΑΤΑ]</a:t>
            </a:r>
            <a:endParaRPr lang="el-GR" sz="14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ΑΠΑΝΤΗΣΕΙΣ!$R$158</c:f>
              <c:strCache>
                <c:ptCount val="1"/>
                <c:pt idx="0">
                  <c:v>Σωστό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355959370210213E-2"/>
                  <c:y val="-1.9912666494194861E-2"/>
                </c:manualLayout>
              </c:layout>
              <c:showVal val="1"/>
            </c:dLbl>
            <c:dLbl>
              <c:idx val="1"/>
              <c:layout>
                <c:manualLayout>
                  <c:x val="-2.3972525167106566E-2"/>
                  <c:y val="1.4223333210139215E-2"/>
                </c:manualLayout>
              </c:layout>
              <c:showVal val="1"/>
            </c:dLbl>
            <c:dLbl>
              <c:idx val="2"/>
              <c:layout>
                <c:manualLayout>
                  <c:x val="-3.4246464524437955E-3"/>
                  <c:y val="1.991266649419486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ΑΠΑΝΤΗΣΕΙΣ!$S$157:$U$157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ΑΠΑΝΤΗΣΕΙΣ!$S$158:$U$158</c:f>
              <c:numCache>
                <c:formatCode>0%</c:formatCode>
                <c:ptCount val="3"/>
                <c:pt idx="0">
                  <c:v>0.11</c:v>
                </c:pt>
                <c:pt idx="1">
                  <c:v>4.0000000000000008E-2</c:v>
                </c:pt>
                <c:pt idx="2">
                  <c:v>9.0000000000000011E-2</c:v>
                </c:pt>
              </c:numCache>
            </c:numRef>
          </c:val>
        </c:ser>
        <c:ser>
          <c:idx val="1"/>
          <c:order val="1"/>
          <c:tx>
            <c:strRef>
              <c:f>ΑΠΑΝΤΗΣΕΙΣ!$R$159</c:f>
              <c:strCache>
                <c:ptCount val="1"/>
                <c:pt idx="0">
                  <c:v>Μάλλον σωστό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3698585809775185E-2"/>
                  <c:y val="-4.266999963041738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B0F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ΑΠΑΝΤΗΣΕΙΣ!$S$157:$U$157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ΑΠΑΝΤΗΣΕΙΣ!$S$159:$U$159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0.38000000000000006</c:v>
                </c:pt>
                <c:pt idx="2">
                  <c:v>0.39000000000000007</c:v>
                </c:pt>
              </c:numCache>
            </c:numRef>
          </c:val>
        </c:ser>
        <c:ser>
          <c:idx val="2"/>
          <c:order val="2"/>
          <c:tx>
            <c:strRef>
              <c:f>ΑΠΑΝΤΗΣΕΙΣ!$R$160</c:f>
              <c:strCache>
                <c:ptCount val="1"/>
                <c:pt idx="0">
                  <c:v>Μάλλον λάθος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3698585809775185E-2"/>
                  <c:y val="-1.706799985216693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ΑΠΑΝΤΗΣΕΙΣ!$S$157:$U$157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ΑΠΑΝΤΗΣΕΙΣ!$S$160:$U$160</c:f>
              <c:numCache>
                <c:formatCode>0%</c:formatCode>
                <c:ptCount val="3"/>
                <c:pt idx="0">
                  <c:v>0.16</c:v>
                </c:pt>
                <c:pt idx="1">
                  <c:v>0.30000000000000004</c:v>
                </c:pt>
                <c:pt idx="2">
                  <c:v>0.24000000000000002</c:v>
                </c:pt>
              </c:numCache>
            </c:numRef>
          </c:val>
        </c:ser>
        <c:ser>
          <c:idx val="3"/>
          <c:order val="3"/>
          <c:tx>
            <c:strRef>
              <c:f>ΑΠΑΝΤΗΣΕΙΣ!$R$161</c:f>
              <c:strCache>
                <c:ptCount val="1"/>
                <c:pt idx="0">
                  <c:v>Λάθος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246464524437956E-2"/>
                  <c:y val="1.9912666494194861E-2"/>
                </c:manualLayout>
              </c:layout>
              <c:showVal val="1"/>
            </c:dLbl>
            <c:dLbl>
              <c:idx val="1"/>
              <c:layout>
                <c:manualLayout>
                  <c:x val="-2.3972525167106566E-2"/>
                  <c:y val="-2.844666642027822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ΑΠΑΝΤΗΣΕΙΣ!$S$157:$U$157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ΑΠΑΝΤΗΣΕΙΣ!$S$161:$U$161</c:f>
              <c:numCache>
                <c:formatCode>0%</c:formatCode>
                <c:ptCount val="3"/>
                <c:pt idx="0">
                  <c:v>9.0000000000000011E-2</c:v>
                </c:pt>
                <c:pt idx="1">
                  <c:v>0.16</c:v>
                </c:pt>
                <c:pt idx="2">
                  <c:v>0.12000000000000001</c:v>
                </c:pt>
              </c:numCache>
            </c:numRef>
          </c:val>
        </c:ser>
        <c:ser>
          <c:idx val="4"/>
          <c:order val="4"/>
          <c:tx>
            <c:strRef>
              <c:f>ΑΠΑΝΤΗΣΕΙΣ!$R$162</c:f>
              <c:strCache>
                <c:ptCount val="1"/>
                <c:pt idx="0">
                  <c:v>Δεν έχω γνώμη / Δεν απαντώ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808080655547455E-2"/>
                  <c:y val="-8.5339999260833632E-3"/>
                </c:manualLayout>
              </c:layout>
              <c:showVal val="1"/>
            </c:dLbl>
            <c:dLbl>
              <c:idx val="1"/>
              <c:layout>
                <c:manualLayout>
                  <c:x val="-2.3972525167106566E-2"/>
                  <c:y val="2.275733313622257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ΑΠΑΝΤΗΣΕΙΣ!$S$157:$U$157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ΑΠΑΝΤΗΣΕΙΣ!$S$162:$U$162</c:f>
              <c:numCache>
                <c:formatCode>0%</c:formatCode>
                <c:ptCount val="3"/>
                <c:pt idx="0">
                  <c:v>9.0000000000000011E-2</c:v>
                </c:pt>
                <c:pt idx="1">
                  <c:v>0.12000000000000001</c:v>
                </c:pt>
                <c:pt idx="2">
                  <c:v>0.15000000000000002</c:v>
                </c:pt>
              </c:numCache>
            </c:numRef>
          </c:val>
        </c:ser>
        <c:dLbls/>
        <c:marker val="1"/>
        <c:axId val="200115712"/>
        <c:axId val="200117248"/>
      </c:lineChart>
      <c:catAx>
        <c:axId val="2001157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200117248"/>
        <c:crosses val="autoZero"/>
        <c:auto val="1"/>
        <c:lblAlgn val="ctr"/>
        <c:lblOffset val="100"/>
      </c:catAx>
      <c:valAx>
        <c:axId val="200117248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2001157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Calibri" pitchFamily="34" charset="0"/>
              <a:cs typeface="Calibri" pitchFamily="34" charset="0"/>
            </a:defRPr>
          </a:pPr>
          <a:endParaRPr lang="el-GR"/>
        </a:p>
      </c:txPr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2000" smtClean="0">
                <a:latin typeface="Calibri" pitchFamily="34" charset="0"/>
                <a:cs typeface="Calibri" pitchFamily="34" charset="0"/>
              </a:rPr>
              <a:t>«Η </a:t>
            </a:r>
            <a:r>
              <a:rPr lang="el-GR" sz="2000">
                <a:latin typeface="Calibri" pitchFamily="34" charset="0"/>
                <a:cs typeface="Calibri" pitchFamily="34" charset="0"/>
              </a:rPr>
              <a:t>επιχείρησή σας πραγματοποιεί διαδικτυακές πωλήσεις</a:t>
            </a:r>
            <a:r>
              <a:rPr lang="el-GR" sz="2000" smtClean="0">
                <a:latin typeface="Calibri" pitchFamily="34" charset="0"/>
                <a:cs typeface="Calibri" pitchFamily="34" charset="0"/>
              </a:rPr>
              <a:t>;»</a:t>
            </a:r>
            <a:endParaRPr lang="el-GR" sz="20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2583469625169853"/>
          <c:y val="0.3219778895534906"/>
          <c:w val="0.39851327950740528"/>
          <c:h val="0.66847388820596998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el-GR"/>
                </a:p>
              </c:txPr>
            </c:dLbl>
            <c:txPr>
              <a:bodyPr/>
              <a:lstStyle/>
              <a:p>
                <a:pPr>
                  <a:defRPr sz="1200" b="1"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ΑΠΑΝΤΗΣΕΙΣ!$B$200:$B$203</c:f>
              <c:strCache>
                <c:ptCount val="4"/>
                <c:pt idx="0">
                  <c:v>Ναι και πριν την έναρξη της επιδημίας του κορωνοϊού</c:v>
                </c:pt>
                <c:pt idx="1">
                  <c:v>Ναι, αλλά ξεκίνησε μετά την έναρξη της επιδημίας του κορωνοϊού</c:v>
                </c:pt>
                <c:pt idx="2">
                  <c:v>Όχι</c:v>
                </c:pt>
                <c:pt idx="3">
                  <c:v>Δεν έχω γνώμη / Δεν απαντώ</c:v>
                </c:pt>
              </c:strCache>
            </c:strRef>
          </c:cat>
          <c:val>
            <c:numRef>
              <c:f>ΑΠΑΝΤΗΣΕΙΣ!$D$200:$D$203</c:f>
              <c:numCache>
                <c:formatCode>0%</c:formatCode>
                <c:ptCount val="4"/>
                <c:pt idx="0">
                  <c:v>0.21951219512195128</c:v>
                </c:pt>
                <c:pt idx="1">
                  <c:v>7.3170731707317069E-2</c:v>
                </c:pt>
                <c:pt idx="2">
                  <c:v>0.70383275261324052</c:v>
                </c:pt>
                <c:pt idx="3">
                  <c:v>3.4843205574912901E-3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r>
              <a:rPr lang="el-GR" sz="1800" smtClean="0">
                <a:latin typeface="Calibri" pitchFamily="34" charset="0"/>
                <a:cs typeface="Calibri" pitchFamily="34" charset="0"/>
              </a:rPr>
              <a:t>«Η </a:t>
            </a:r>
            <a:r>
              <a:rPr lang="el-GR" sz="1800">
                <a:latin typeface="Calibri" pitchFamily="34" charset="0"/>
                <a:cs typeface="Calibri" pitchFamily="34" charset="0"/>
              </a:rPr>
              <a:t>επιχείρησή σας πραγματοποιεί διαδικτυακές πωλήσεις</a:t>
            </a:r>
            <a:r>
              <a:rPr lang="el-GR" sz="1800" smtClean="0">
                <a:latin typeface="Calibri" pitchFamily="34" charset="0"/>
                <a:cs typeface="Calibri" pitchFamily="34" charset="0"/>
              </a:rPr>
              <a:t>;»</a:t>
            </a:r>
          </a:p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r>
              <a:rPr lang="el-GR" sz="1400" smtClean="0">
                <a:latin typeface="Calibri" pitchFamily="34" charset="0"/>
                <a:cs typeface="Calibri" pitchFamily="34" charset="0"/>
              </a:rPr>
              <a:t>[ΣΥΓΚΡΙΤΙΚΑ ΑΠΟΤΕΛΕΣΜΑΤΑ]</a:t>
            </a:r>
            <a:endParaRPr lang="el-GR" sz="14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ΑΠΑΝΤΗΣΕΙΣ!$R$199</c:f>
              <c:strCache>
                <c:ptCount val="1"/>
                <c:pt idx="0">
                  <c:v>Ναι και πριν την έναρξη της επιδημίας του κορωνοϊού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234735823003799E-2"/>
                  <c:y val="-2.7995131933121177E-2"/>
                </c:manualLayout>
              </c:layout>
              <c:showVal val="1"/>
            </c:dLbl>
            <c:dLbl>
              <c:idx val="1"/>
              <c:layout>
                <c:manualLayout>
                  <c:x val="-2.5195613185836494E-2"/>
                  <c:y val="-3.9193184706369642E-2"/>
                </c:manualLayout>
              </c:layout>
              <c:showVal val="1"/>
            </c:dLbl>
            <c:dLbl>
              <c:idx val="2"/>
              <c:layout>
                <c:manualLayout>
                  <c:x val="-2.0156490548669196E-2"/>
                  <c:y val="-3.079464512643329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ΑΠΑΝΤΗΣΕΙΣ!$S$198:$U$198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ΑΠΑΝΤΗΣΕΙΣ!$S$199:$U$199</c:f>
              <c:numCache>
                <c:formatCode>0%</c:formatCode>
                <c:ptCount val="3"/>
                <c:pt idx="0">
                  <c:v>0.19</c:v>
                </c:pt>
                <c:pt idx="1">
                  <c:v>0.23</c:v>
                </c:pt>
                <c:pt idx="2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ΑΠΑΝΤΗΣΕΙΣ!$R$200</c:f>
              <c:strCache>
                <c:ptCount val="1"/>
                <c:pt idx="0">
                  <c:v>Ναι, αλλά ξεκίνησε μετά την έναρξη της επιδημίας του κορωνοϊού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757952820057031E-2"/>
                  <c:y val="-3.9193184706369642E-2"/>
                </c:manualLayout>
              </c:layout>
              <c:showVal val="1"/>
            </c:dLbl>
            <c:dLbl>
              <c:idx val="1"/>
              <c:layout>
                <c:manualLayout>
                  <c:x val="-2.5195613185836494E-2"/>
                  <c:y val="-3.0794645126433397E-2"/>
                </c:manualLayout>
              </c:layout>
              <c:showVal val="1"/>
            </c:dLbl>
            <c:dLbl>
              <c:idx val="2"/>
              <c:layout>
                <c:manualLayout>
                  <c:x val="-2.0156490548669196E-2"/>
                  <c:y val="-2.519561873980906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B0F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ΑΠΑΝΤΗΣΕΙΣ!$S$198:$U$198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ΑΠΑΝΤΗΣΕΙΣ!$S$200:$U$200</c:f>
              <c:numCache>
                <c:formatCode>0%</c:formatCode>
                <c:ptCount val="3"/>
                <c:pt idx="0">
                  <c:v>4.0000000000000008E-2</c:v>
                </c:pt>
                <c:pt idx="1">
                  <c:v>3.0000000000000002E-2</c:v>
                </c:pt>
                <c:pt idx="2">
                  <c:v>7.0000000000000021E-2</c:v>
                </c:pt>
              </c:numCache>
            </c:numRef>
          </c:val>
        </c:ser>
        <c:ser>
          <c:idx val="2"/>
          <c:order val="2"/>
          <c:tx>
            <c:strRef>
              <c:f>ΑΠΑΝΤΗΣΕΙΣ!$R$201</c:f>
              <c:strCache>
                <c:ptCount val="1"/>
                <c:pt idx="0">
                  <c:v>Όχι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234735823003799E-2"/>
                  <c:y val="-2.7995131933121177E-2"/>
                </c:manualLayout>
              </c:layout>
              <c:showVal val="1"/>
            </c:dLbl>
            <c:dLbl>
              <c:idx val="1"/>
              <c:layout>
                <c:manualLayout>
                  <c:x val="-2.5195613185836494E-2"/>
                  <c:y val="-3.9193184706369642E-2"/>
                </c:manualLayout>
              </c:layout>
              <c:showVal val="1"/>
            </c:dLbl>
            <c:dLbl>
              <c:idx val="2"/>
              <c:layout>
                <c:manualLayout>
                  <c:x val="-1.0078245274334598E-2"/>
                  <c:y val="-1.959659235318479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ΑΠΑΝΤΗΣΕΙΣ!$S$198:$U$198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ΑΠΑΝΤΗΣΕΙΣ!$S$201:$U$201</c:f>
              <c:numCache>
                <c:formatCode>0%</c:formatCode>
                <c:ptCount val="3"/>
                <c:pt idx="0">
                  <c:v>0.76000000000000012</c:v>
                </c:pt>
                <c:pt idx="1">
                  <c:v>0.73000000000000009</c:v>
                </c:pt>
                <c:pt idx="2">
                  <c:v>0.70000000000000007</c:v>
                </c:pt>
              </c:numCache>
            </c:numRef>
          </c:val>
        </c:ser>
        <c:ser>
          <c:idx val="3"/>
          <c:order val="3"/>
          <c:tx>
            <c:strRef>
              <c:f>ΑΠΑΝΤΗΣΕΙΣ!$R$202</c:f>
              <c:strCache>
                <c:ptCount val="1"/>
                <c:pt idx="0">
                  <c:v>Δεν έχω γνώμη / Δεν απαντώ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312981097338413E-2"/>
                  <c:y val="-1.6797079159872708E-2"/>
                </c:manualLayout>
              </c:layout>
              <c:showVal val="1"/>
            </c:dLbl>
            <c:dLbl>
              <c:idx val="2"/>
              <c:layout>
                <c:manualLayout>
                  <c:x val="-1.0078245274334598E-2"/>
                  <c:y val="-2.519561873980906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ΑΠΑΝΤΗΣΕΙΣ!$S$198:$U$198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ΑΠΑΝΤΗΣΕΙΣ!$S$202:$U$202</c:f>
              <c:numCache>
                <c:formatCode>0%</c:formatCode>
                <c:ptCount val="3"/>
                <c:pt idx="0">
                  <c:v>1.0000000000000002E-2</c:v>
                </c:pt>
                <c:pt idx="1">
                  <c:v>1.0000000000000002E-2</c:v>
                </c:pt>
                <c:pt idx="2">
                  <c:v>0</c:v>
                </c:pt>
              </c:numCache>
            </c:numRef>
          </c:val>
        </c:ser>
        <c:dLbls/>
        <c:marker val="1"/>
        <c:axId val="200486272"/>
        <c:axId val="200512640"/>
      </c:lineChart>
      <c:catAx>
        <c:axId val="2004862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200512640"/>
        <c:crosses val="autoZero"/>
        <c:auto val="1"/>
        <c:lblAlgn val="ctr"/>
        <c:lblOffset val="100"/>
      </c:catAx>
      <c:valAx>
        <c:axId val="200512640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600" b="0" i="0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2004862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50" b="1">
              <a:latin typeface="Calibri" pitchFamily="34" charset="0"/>
              <a:cs typeface="Calibri" pitchFamily="34" charset="0"/>
            </a:defRPr>
          </a:pPr>
          <a:endParaRPr lang="el-GR"/>
        </a:p>
      </c:txPr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r>
              <a:rPr lang="el-GR" smtClean="0">
                <a:latin typeface="Calibri" pitchFamily="34" charset="0"/>
                <a:cs typeface="Calibri" pitchFamily="34" charset="0"/>
              </a:rPr>
              <a:t>«Αριθμός απασχολουμένων»</a:t>
            </a:r>
            <a:endParaRPr lang="el-GR">
              <a:latin typeface="Calibri" pitchFamily="34" charset="0"/>
              <a:cs typeface="Calibri" pitchFamily="34" charset="0"/>
            </a:endParaRPr>
          </a:p>
        </c:rich>
      </c:tx>
      <c:layout/>
    </c:title>
    <c:view3D>
      <c:rAngAx val="1"/>
    </c:view3D>
    <c:plotArea>
      <c:layout/>
      <c:bar3DChart>
        <c:barDir val="bar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0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34760161492304514"/>
                  <c:y val="1.2597806592918247E-2"/>
                </c:manualLayout>
              </c:layout>
              <c:showVal val="1"/>
            </c:dLbl>
            <c:dLbl>
              <c:idx val="1"/>
              <c:layout>
                <c:manualLayout>
                  <c:x val="0.10958868647820148"/>
                  <c:y val="1.5747258241147814E-2"/>
                </c:manualLayout>
              </c:layout>
              <c:showVal val="1"/>
            </c:dLbl>
            <c:dLbl>
              <c:idx val="2"/>
              <c:layout>
                <c:manualLayout>
                  <c:x val="8.561616131109491E-2"/>
                  <c:y val="1.8896709889377375E-2"/>
                </c:manualLayout>
              </c:layout>
              <c:showVal val="1"/>
            </c:dLbl>
            <c:dLbl>
              <c:idx val="3"/>
              <c:layout>
                <c:manualLayout>
                  <c:x val="0.10102707034709196"/>
                  <c:y val="3.1494516482295626E-3"/>
                </c:manualLayout>
              </c:layout>
              <c:showVal val="1"/>
            </c:dLbl>
            <c:dLbl>
              <c:idx val="4"/>
              <c:layout>
                <c:manualLayout>
                  <c:x val="6.5068282596432117E-2"/>
                  <c:y val="6.2989032964591253E-3"/>
                </c:manualLayout>
              </c:layout>
              <c:showVal val="1"/>
            </c:dLbl>
            <c:dLbl>
              <c:idx val="5"/>
              <c:layout>
                <c:manualLayout>
                  <c:x val="5.4794343239100742E-2"/>
                  <c:y val="9.4483549446886857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ΑΠΑΝΤΗΣΕΙΣ!$B$25:$B$30</c:f>
              <c:strCache>
                <c:ptCount val="6"/>
                <c:pt idx="0">
                  <c:v>Από 1 μέχρι και 5</c:v>
                </c:pt>
                <c:pt idx="1">
                  <c:v>Από 6 μέχρι και 10</c:v>
                </c:pt>
                <c:pt idx="2">
                  <c:v>Από 11 μέχρι και 20</c:v>
                </c:pt>
                <c:pt idx="3">
                  <c:v>Από 21 μέχρι και 50</c:v>
                </c:pt>
                <c:pt idx="4">
                  <c:v>Από 51 και πάνω</c:v>
                </c:pt>
                <c:pt idx="5">
                  <c:v>ΔΞ/ΔΑ</c:v>
                </c:pt>
              </c:strCache>
            </c:strRef>
          </c:cat>
          <c:val>
            <c:numRef>
              <c:f>ΑΠΑΝΤΗΣΕΙΣ!$D$25:$D$30</c:f>
              <c:numCache>
                <c:formatCode>0%</c:formatCode>
                <c:ptCount val="6"/>
                <c:pt idx="0">
                  <c:v>0.6027874564459933</c:v>
                </c:pt>
                <c:pt idx="1">
                  <c:v>0.13240418118466901</c:v>
                </c:pt>
                <c:pt idx="2">
                  <c:v>8.3623693379790975E-2</c:v>
                </c:pt>
                <c:pt idx="3">
                  <c:v>0.10801393728222999</c:v>
                </c:pt>
                <c:pt idx="4">
                  <c:v>4.5296167247386776E-2</c:v>
                </c:pt>
                <c:pt idx="5">
                  <c:v>2.7874564459930317E-2</c:v>
                </c:pt>
              </c:numCache>
            </c:numRef>
          </c:val>
        </c:ser>
        <c:dLbls/>
        <c:gapWidth val="55"/>
        <c:gapDepth val="55"/>
        <c:shape val="box"/>
        <c:axId val="141601408"/>
        <c:axId val="141308288"/>
        <c:axId val="0"/>
      </c:bar3DChart>
      <c:catAx>
        <c:axId val="14160140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600" b="1" i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41308288"/>
        <c:crosses val="autoZero"/>
        <c:auto val="1"/>
        <c:lblAlgn val="ctr"/>
        <c:lblOffset val="100"/>
      </c:catAx>
      <c:valAx>
        <c:axId val="141308288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41601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«Καταγράφετε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αύξηση ή μείωση των διαδικτυακών σας πωλήσεων μετά την έναρξη της επιδημίας του κορωνοϊού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;»</a:t>
            </a:r>
          </a:p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Όσοι απάντησαν 'Ναι και πριν την έναρξη της επιδημίας του κορωνοϊού')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(Ν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=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63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c:rich>
      </c:tx>
      <c:layout/>
    </c:title>
    <c:view3D>
      <c:rAngAx val="1"/>
    </c:view3D>
    <c:plotArea>
      <c:layout/>
      <c:bar3DChart>
        <c:barDir val="bar"/>
        <c:grouping val="stack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17636929230085546"/>
                  <c:y val="1.0630392908746776E-2"/>
                </c:manualLayout>
              </c:layout>
              <c:showVal val="1"/>
            </c:dLbl>
            <c:dLbl>
              <c:idx val="1"/>
              <c:layout>
                <c:manualLayout>
                  <c:x val="0.36082891911092457"/>
                  <c:y val="1.0630392908746776E-2"/>
                </c:manualLayout>
              </c:layout>
              <c:showVal val="1"/>
            </c:dLbl>
            <c:dLbl>
              <c:idx val="2"/>
              <c:layout>
                <c:manualLayout>
                  <c:x val="0.30257851064458696"/>
                  <c:y val="7.9728469954560167E-3"/>
                </c:manualLayout>
              </c:layout>
              <c:showVal val="1"/>
            </c:dLbl>
            <c:dLbl>
              <c:idx val="3"/>
              <c:layout>
                <c:manualLayout>
                  <c:x val="0.18607769371191171"/>
                  <c:y val="1.0630392908746776E-2"/>
                </c:manualLayout>
              </c:layout>
              <c:showVal val="1"/>
            </c:dLbl>
            <c:dLbl>
              <c:idx val="4"/>
              <c:layout>
                <c:manualLayout>
                  <c:x val="0.1310634190492595"/>
                  <c:y val="7.9726377398721959E-3"/>
                </c:manualLayout>
              </c:layout>
              <c:showVal val="1"/>
            </c:dLbl>
            <c:dLbl>
              <c:idx val="5"/>
              <c:layout>
                <c:manualLayout>
                  <c:x val="5.0160073957124039E-2"/>
                  <c:y val="7.97263773987239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ΑΠΑΝΤΗΣΕΙΣ!$B$215:$B$220</c:f>
              <c:strCache>
                <c:ptCount val="6"/>
                <c:pt idx="0">
                  <c:v>Μεγάλη αύξηση</c:v>
                </c:pt>
                <c:pt idx="1">
                  <c:v>Μικρή αύξηση</c:v>
                </c:pt>
                <c:pt idx="2">
                  <c:v>Ούτε αύξηση / ούτε μείωση</c:v>
                </c:pt>
                <c:pt idx="3">
                  <c:v>Μικρή μείωση</c:v>
                </c:pt>
                <c:pt idx="4">
                  <c:v>Μεγάλη μείωση</c:v>
                </c:pt>
                <c:pt idx="5">
                  <c:v>Δεν έχω γνώμη / Δεν απαντώ</c:v>
                </c:pt>
              </c:strCache>
            </c:strRef>
          </c:cat>
          <c:val>
            <c:numRef>
              <c:f>ΑΠΑΝΤΗΣΕΙΣ!$D$215:$D$220</c:f>
              <c:numCache>
                <c:formatCode>0%</c:formatCode>
                <c:ptCount val="6"/>
                <c:pt idx="0">
                  <c:v>0.1428571428571429</c:v>
                </c:pt>
                <c:pt idx="1">
                  <c:v>0.33333333333333331</c:v>
                </c:pt>
                <c:pt idx="2">
                  <c:v>0.26984126984126988</c:v>
                </c:pt>
                <c:pt idx="3">
                  <c:v>0.1428571428571429</c:v>
                </c:pt>
                <c:pt idx="4">
                  <c:v>9.5238095238095247E-2</c:v>
                </c:pt>
                <c:pt idx="5">
                  <c:v>1.5873015873015876E-2</c:v>
                </c:pt>
              </c:numCache>
            </c:numRef>
          </c:val>
        </c:ser>
        <c:dLbls/>
        <c:gapWidth val="55"/>
        <c:gapDepth val="55"/>
        <c:shape val="box"/>
        <c:axId val="200757632"/>
        <c:axId val="200759168"/>
        <c:axId val="0"/>
      </c:bar3DChart>
      <c:catAx>
        <c:axId val="20075763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b="1" i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200759168"/>
        <c:crosses val="autoZero"/>
        <c:auto val="1"/>
        <c:lblAlgn val="ctr"/>
        <c:lblOffset val="100"/>
      </c:catAx>
      <c:valAx>
        <c:axId val="200759168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200757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«Καταγράφετε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αύξηση ή μείωση των διαδικτυακών σας πωλήσεων μετά την έναρξη της επιδημίας του κορωνοϊού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;»</a:t>
            </a:r>
          </a:p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Όσοι απάντησαν 'Ναι και πριν την έναρξη της επιδημίας του κορωνοϊού')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(Ν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=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63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endParaRPr lang="el-GR" sz="1600" dirty="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ΑΠΑΝΤΗΣΕΙΣ!$W$216</c:f>
              <c:strCache>
                <c:ptCount val="1"/>
                <c:pt idx="0">
                  <c:v>Μεγάλη αύξηση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614534002971632E-2"/>
                  <c:y val="-4.1101831135122537E-2"/>
                </c:manualLayout>
              </c:layout>
              <c:showVal val="1"/>
            </c:dLbl>
            <c:dLbl>
              <c:idx val="1"/>
              <c:layout>
                <c:manualLayout>
                  <c:x val="-9.8898668579918986E-3"/>
                  <c:y val="1.096048830269924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ΑΠΑΝΤΗΣΕΙΣ!$X$215:$Z$215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ΑΠΑΝΤΗΣΕΙΣ!$X$216:$Z$216</c:f>
              <c:numCache>
                <c:formatCode>0%</c:formatCode>
                <c:ptCount val="3"/>
                <c:pt idx="0">
                  <c:v>0.1</c:v>
                </c:pt>
                <c:pt idx="1">
                  <c:v>0.05</c:v>
                </c:pt>
                <c:pt idx="2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ΑΠΑΝΤΗΣΕΙΣ!$W$217</c:f>
              <c:strCache>
                <c:ptCount val="1"/>
                <c:pt idx="0">
                  <c:v>Μικρή αύξηση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504400860963529E-2"/>
                  <c:y val="-2.7401220756748366E-2"/>
                </c:manualLayout>
              </c:layout>
              <c:showVal val="1"/>
            </c:dLbl>
            <c:dLbl>
              <c:idx val="1"/>
              <c:layout>
                <c:manualLayout>
                  <c:x val="-2.802128943097704E-2"/>
                  <c:y val="-4.384195321079737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B0F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ΑΠΑΝΤΗΣΕΙΣ!$X$215:$Z$215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ΑΠΑΝΤΗΣΕΙΣ!$X$217:$Z$217</c:f>
              <c:numCache>
                <c:formatCode>0%</c:formatCode>
                <c:ptCount val="3"/>
                <c:pt idx="0">
                  <c:v>0.23</c:v>
                </c:pt>
                <c:pt idx="1">
                  <c:v>0.24000000000000002</c:v>
                </c:pt>
                <c:pt idx="2">
                  <c:v>0.33000000000000007</c:v>
                </c:pt>
              </c:numCache>
            </c:numRef>
          </c:val>
        </c:ser>
        <c:ser>
          <c:idx val="2"/>
          <c:order val="2"/>
          <c:tx>
            <c:strRef>
              <c:f>ΑΠΑΝΤΗΣΕΙΣ!$W$218</c:f>
              <c:strCache>
                <c:ptCount val="1"/>
                <c:pt idx="0">
                  <c:v>Ούτε αύξηση / ούτε μείωση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4724667144979742E-2"/>
                  <c:y val="-3.8361709059447649E-2"/>
                </c:manualLayout>
              </c:layout>
              <c:showVal val="1"/>
            </c:dLbl>
            <c:dLbl>
              <c:idx val="1"/>
              <c:layout>
                <c:manualLayout>
                  <c:x val="-1.813142257298514E-2"/>
                  <c:y val="-1.918085452972385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ΑΠΑΝΤΗΣΕΙΣ!$X$215:$Z$215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ΑΠΑΝΤΗΣΕΙΣ!$X$218:$Z$218</c:f>
              <c:numCache>
                <c:formatCode>0%</c:formatCode>
                <c:ptCount val="3"/>
                <c:pt idx="0">
                  <c:v>0.33000000000000007</c:v>
                </c:pt>
                <c:pt idx="1">
                  <c:v>0.41000000000000003</c:v>
                </c:pt>
                <c:pt idx="2">
                  <c:v>0.27</c:v>
                </c:pt>
              </c:numCache>
            </c:numRef>
          </c:val>
        </c:ser>
        <c:ser>
          <c:idx val="3"/>
          <c:order val="3"/>
          <c:tx>
            <c:strRef>
              <c:f>ΑΠΑΝΤΗΣΕΙΣ!$W$219</c:f>
              <c:strCache>
                <c:ptCount val="1"/>
                <c:pt idx="0">
                  <c:v>Μικρή μείωση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504400860963529E-2"/>
                  <c:y val="2.1920976605398688E-2"/>
                </c:manualLayout>
              </c:layout>
              <c:showVal val="1"/>
            </c:dLbl>
            <c:dLbl>
              <c:idx val="1"/>
              <c:layout>
                <c:manualLayout>
                  <c:x val="-2.802128943097704E-2"/>
                  <c:y val="-3.5621586983772976E-2"/>
                </c:manualLayout>
              </c:layout>
              <c:showVal val="1"/>
            </c:dLbl>
            <c:dLbl>
              <c:idx val="2"/>
              <c:layout>
                <c:manualLayout>
                  <c:x val="-1.1538178000990546E-2"/>
                  <c:y val="-4.384195321079737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ΑΠΑΝΤΗΣΕΙΣ!$X$215:$Z$215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ΑΠΑΝΤΗΣΕΙΣ!$X$219:$Z$219</c:f>
              <c:numCache>
                <c:formatCode>0%</c:formatCode>
                <c:ptCount val="3"/>
                <c:pt idx="0">
                  <c:v>9.0000000000000011E-2</c:v>
                </c:pt>
                <c:pt idx="1">
                  <c:v>6.0000000000000005E-2</c:v>
                </c:pt>
                <c:pt idx="2">
                  <c:v>0.14000000000000001</c:v>
                </c:pt>
              </c:numCache>
            </c:numRef>
          </c:val>
        </c:ser>
        <c:ser>
          <c:idx val="4"/>
          <c:order val="4"/>
          <c:tx>
            <c:strRef>
              <c:f>ΑΠΑΝΤΗΣΕΙΣ!$W$220</c:f>
              <c:strCache>
                <c:ptCount val="1"/>
                <c:pt idx="0">
                  <c:v>Μεγάλη μείωση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614534002971632E-2"/>
                  <c:y val="3.562158698377286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ΑΠΑΝΤΗΣΕΙΣ!$X$215:$Z$215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ΑΠΑΝΤΗΣΕΙΣ!$X$220:$Z$220</c:f>
              <c:numCache>
                <c:formatCode>0%</c:formatCode>
                <c:ptCount val="3"/>
                <c:pt idx="0">
                  <c:v>0.22</c:v>
                </c:pt>
                <c:pt idx="1">
                  <c:v>0.24000000000000002</c:v>
                </c:pt>
                <c:pt idx="2">
                  <c:v>0.1</c:v>
                </c:pt>
              </c:numCache>
            </c:numRef>
          </c:val>
        </c:ser>
        <c:ser>
          <c:idx val="5"/>
          <c:order val="5"/>
          <c:tx>
            <c:strRef>
              <c:f>ΑΠΑΝΤΗΣΕΙΣ!$W$221</c:f>
              <c:strCache>
                <c:ptCount val="1"/>
                <c:pt idx="0">
                  <c:v>Δεν έχω γνώμη / Δεν απαντώ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504400860963529E-2"/>
                  <c:y val="1.0046998213693699E-16"/>
                </c:manualLayout>
              </c:layout>
              <c:showVal val="1"/>
            </c:dLbl>
            <c:dLbl>
              <c:idx val="1"/>
              <c:layout>
                <c:manualLayout>
                  <c:x val="-1.813142257298514E-2"/>
                  <c:y val="-2.740122075674836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ΑΠΑΝΤΗΣΕΙΣ!$X$215:$Z$215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ΑΠΑΝΤΗΣΕΙΣ!$X$221:$Z$221</c:f>
              <c:numCache>
                <c:formatCode>0%</c:formatCode>
                <c:ptCount val="3"/>
                <c:pt idx="0">
                  <c:v>3.0000000000000002E-2</c:v>
                </c:pt>
                <c:pt idx="1">
                  <c:v>0</c:v>
                </c:pt>
                <c:pt idx="2">
                  <c:v>2.0000000000000004E-2</c:v>
                </c:pt>
              </c:numCache>
            </c:numRef>
          </c:val>
        </c:ser>
        <c:dLbls/>
        <c:marker val="1"/>
        <c:axId val="200876416"/>
        <c:axId val="200877952"/>
      </c:lineChart>
      <c:catAx>
        <c:axId val="2008764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200877952"/>
        <c:crosses val="autoZero"/>
        <c:auto val="1"/>
        <c:lblAlgn val="ctr"/>
        <c:lblOffset val="100"/>
      </c:catAx>
      <c:valAx>
        <c:axId val="200877952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2008764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 b="0">
              <a:latin typeface="Calibri" pitchFamily="34" charset="0"/>
              <a:cs typeface="Calibri" pitchFamily="34" charset="0"/>
            </a:defRPr>
          </a:pPr>
          <a:endParaRPr lang="el-GR"/>
        </a:p>
      </c:txPr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2000" smtClean="0">
                <a:latin typeface="Calibri" pitchFamily="34" charset="0"/>
                <a:cs typeface="Calibri" pitchFamily="34" charset="0"/>
              </a:rPr>
              <a:t>«Ως </a:t>
            </a:r>
            <a:r>
              <a:rPr lang="el-GR" sz="2000">
                <a:latin typeface="Calibri" pitchFamily="34" charset="0"/>
                <a:cs typeface="Calibri" pitchFamily="34" charset="0"/>
              </a:rPr>
              <a:t>επιχείρηση είστε ικανοποιημένοι από την αντιμετώπισή σας το τελευταίο τρίμηνο από τράπεζες με τις οποίες συνεργάζεστε</a:t>
            </a:r>
            <a:r>
              <a:rPr lang="el-GR" sz="2000" smtClean="0">
                <a:latin typeface="Calibri" pitchFamily="34" charset="0"/>
                <a:cs typeface="Calibri" pitchFamily="34" charset="0"/>
              </a:rPr>
              <a:t>;»</a:t>
            </a:r>
            <a:endParaRPr lang="el-GR" sz="20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28411484836582002"/>
          <c:y val="0.28326945154242122"/>
          <c:w val="0.39200061540011566"/>
          <c:h val="0.66640095544939471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ΑΠΑΝΤΗΣΕΙΣ!$B$237:$B$239</c:f>
              <c:strCache>
                <c:ptCount val="3"/>
                <c:pt idx="0">
                  <c:v>Ναι / Μάλλον ναι</c:v>
                </c:pt>
                <c:pt idx="1">
                  <c:v>Όχι / Μάλλον όχι</c:v>
                </c:pt>
                <c:pt idx="2">
                  <c:v>ΔΞ/ΔΑ</c:v>
                </c:pt>
              </c:strCache>
            </c:strRef>
          </c:cat>
          <c:val>
            <c:numRef>
              <c:f>ΑΠΑΝΤΗΣΕΙΣ!$D$237:$D$239</c:f>
              <c:numCache>
                <c:formatCode>0%</c:formatCode>
                <c:ptCount val="3"/>
                <c:pt idx="0">
                  <c:v>0.39721254355400704</c:v>
                </c:pt>
                <c:pt idx="1">
                  <c:v>0.43902439024390255</c:v>
                </c:pt>
                <c:pt idx="2">
                  <c:v>0.16376306620209061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r>
              <a:rPr lang="el-GR" sz="1600" smtClean="0">
                <a:latin typeface="Calibri" pitchFamily="34" charset="0"/>
                <a:cs typeface="Calibri" pitchFamily="34" charset="0"/>
              </a:rPr>
              <a:t>«Ως </a:t>
            </a:r>
            <a:r>
              <a:rPr lang="el-GR" sz="1600">
                <a:latin typeface="Calibri" pitchFamily="34" charset="0"/>
                <a:cs typeface="Calibri" pitchFamily="34" charset="0"/>
              </a:rPr>
              <a:t>επιχείρηση είστε ικανοποιημένοι από την αντιμετώπισή σας το τελευταίο τρίμηνο από τράπεζες με τις οποίες συνεργάζεστε</a:t>
            </a:r>
            <a:r>
              <a:rPr lang="el-GR" sz="1600" smtClean="0">
                <a:latin typeface="Calibri" pitchFamily="34" charset="0"/>
                <a:cs typeface="Calibri" pitchFamily="34" charset="0"/>
              </a:rPr>
              <a:t>;» </a:t>
            </a:r>
          </a:p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r>
              <a:rPr lang="el-GR" sz="1200" smtClean="0">
                <a:latin typeface="Calibri" pitchFamily="34" charset="0"/>
                <a:cs typeface="Calibri" pitchFamily="34" charset="0"/>
              </a:rPr>
              <a:t>[ΣΥΓΚΡΙΤΙΚΑ</a:t>
            </a:r>
            <a:r>
              <a:rPr lang="el-GR" sz="1200" baseline="0" smtClean="0">
                <a:latin typeface="Calibri" pitchFamily="34" charset="0"/>
                <a:cs typeface="Calibri" pitchFamily="34" charset="0"/>
              </a:rPr>
              <a:t> ΑΠΟΤΕΛΕΣΜΑΤΑ]</a:t>
            </a:r>
            <a:endParaRPr lang="el-GR" sz="12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'ΝΕΑ ΣΥΓΚΡΙΤΙΚΑ'!$B$7</c:f>
              <c:strCache>
                <c:ptCount val="1"/>
                <c:pt idx="0">
                  <c:v>Ναι/Μάλλον Ναι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4.2943495400788463E-2"/>
                  <c:y val="-4.681389244949032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2943495400788435E-2"/>
                  <c:y val="-4.681389244949041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2943495400788435E-2"/>
                  <c:y val="-5.301544283708724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1191414805080984E-2"/>
                  <c:y val="-5.6116218030885706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4.1191414805081067E-2"/>
                  <c:y val="-5.301544283708717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dLblPos val="b"/>
            <c:showVal val="1"/>
          </c:dLbls>
          <c:cat>
            <c:strRef>
              <c:f>('ΝΕΑ ΣΥΓΚΡΙΤΙΚΑ'!$C$6:$E$6;'ΝΕΑ ΣΥΓΚΡΙΤΙΚΑ'!$G$6;'ΝΕΑ ΣΥΓΚΡΙΤΙΚΑ'!$I$6;'ΝΕΑ ΣΥΓΚΡΙΤΙΚΑ'!$K$6:$R$6;'ΝΕΑ ΣΥΓΚΡΙΤΙΚΑ'!$S$6)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  ΙΑΝ</c:v>
                </c:pt>
                <c:pt idx="13">
                  <c:v>2021 ΣΕΠ</c:v>
                </c:pt>
              </c:strCache>
            </c:strRef>
          </c:cat>
          <c:val>
            <c:numRef>
              <c:f>('ΝΕΑ ΣΥΓΚΡΙΤΙΚΑ'!$C$7:$E$7;'ΝΕΑ ΣΥΓΚΡΙΤΙΚΑ'!$G$7;'ΝΕΑ ΣΥΓΚΡΙΤΙΚΑ'!$I$7;'ΝΕΑ ΣΥΓΚΡΙΤΙΚΑ'!$K$7:$R$7;'ΝΕΑ ΣΥΓΚΡΙΤΙΚΑ'!$S$7)</c:f>
              <c:numCache>
                <c:formatCode>0%</c:formatCode>
                <c:ptCount val="14"/>
                <c:pt idx="0">
                  <c:v>0.47000000000000003</c:v>
                </c:pt>
                <c:pt idx="1">
                  <c:v>0.48000000000000004</c:v>
                </c:pt>
                <c:pt idx="2">
                  <c:v>0.42000000000000004</c:v>
                </c:pt>
                <c:pt idx="3">
                  <c:v>0.36000000000000004</c:v>
                </c:pt>
                <c:pt idx="4">
                  <c:v>0.38000000000000006</c:v>
                </c:pt>
                <c:pt idx="5">
                  <c:v>0.2982456140350877</c:v>
                </c:pt>
                <c:pt idx="6">
                  <c:v>0.30348258706467679</c:v>
                </c:pt>
                <c:pt idx="7">
                  <c:v>0.34</c:v>
                </c:pt>
                <c:pt idx="8">
                  <c:v>0.33939393939393947</c:v>
                </c:pt>
                <c:pt idx="9">
                  <c:v>0.44578313253012036</c:v>
                </c:pt>
                <c:pt idx="10">
                  <c:v>0.46</c:v>
                </c:pt>
                <c:pt idx="11">
                  <c:v>0.44</c:v>
                </c:pt>
                <c:pt idx="12">
                  <c:v>0.34</c:v>
                </c:pt>
                <c:pt idx="13">
                  <c:v>0.4</c:v>
                </c:pt>
              </c:numCache>
            </c:numRef>
          </c:val>
        </c:ser>
        <c:ser>
          <c:idx val="1"/>
          <c:order val="1"/>
          <c:tx>
            <c:strRef>
              <c:f>'ΝΕΑ ΣΥΓΚΡΙΤΙΚΑ'!$B$8</c:f>
              <c:strCache>
                <c:ptCount val="1"/>
                <c:pt idx="0">
                  <c:v>Όχι/Μάλλον Όχι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2943495400788463E-2"/>
                  <c:y val="5.301544283708724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2943495400788435E-2"/>
                  <c:y val="4.6813892449490323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4.1191414805081067E-2"/>
                  <c:y val="5.301544283708724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('ΝΕΑ ΣΥΓΚΡΙΤΙΚΑ'!$C$6:$E$6;'ΝΕΑ ΣΥΓΚΡΙΤΙΚΑ'!$G$6;'ΝΕΑ ΣΥΓΚΡΙΤΙΚΑ'!$I$6;'ΝΕΑ ΣΥΓΚΡΙΤΙΚΑ'!$K$6:$R$6;'ΝΕΑ ΣΥΓΚΡΙΤΙΚΑ'!$S$6)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  ΙΑΝ</c:v>
                </c:pt>
                <c:pt idx="13">
                  <c:v>2021 ΣΕΠ</c:v>
                </c:pt>
              </c:strCache>
            </c:strRef>
          </c:cat>
          <c:val>
            <c:numRef>
              <c:f>('ΝΕΑ ΣΥΓΚΡΙΤΙΚΑ'!$C$8:$E$8;'ΝΕΑ ΣΥΓΚΡΙΤΙΚΑ'!$G$8;'ΝΕΑ ΣΥΓΚΡΙΤΙΚΑ'!$I$8;'ΝΕΑ ΣΥΓΚΡΙΤΙΚΑ'!$K$8:$R$8;'ΝΕΑ ΣΥΓΚΡΙΤΙΚΑ'!$S$8)</c:f>
              <c:numCache>
                <c:formatCode>0%</c:formatCode>
                <c:ptCount val="14"/>
                <c:pt idx="0">
                  <c:v>0.38000000000000006</c:v>
                </c:pt>
                <c:pt idx="1">
                  <c:v>0.44</c:v>
                </c:pt>
                <c:pt idx="2">
                  <c:v>0.51</c:v>
                </c:pt>
                <c:pt idx="3">
                  <c:v>0.6100000000000001</c:v>
                </c:pt>
                <c:pt idx="4">
                  <c:v>0.56000000000000005</c:v>
                </c:pt>
                <c:pt idx="5">
                  <c:v>0.54385964912280704</c:v>
                </c:pt>
                <c:pt idx="6">
                  <c:v>0.5820895522388061</c:v>
                </c:pt>
                <c:pt idx="7">
                  <c:v>0.60000000000000009</c:v>
                </c:pt>
                <c:pt idx="8">
                  <c:v>0.61818181818181839</c:v>
                </c:pt>
                <c:pt idx="9">
                  <c:v>0.50602409638554224</c:v>
                </c:pt>
                <c:pt idx="10">
                  <c:v>0.45</c:v>
                </c:pt>
                <c:pt idx="11">
                  <c:v>0.51</c:v>
                </c:pt>
                <c:pt idx="12">
                  <c:v>0.56999999999999995</c:v>
                </c:pt>
                <c:pt idx="13">
                  <c:v>0.44</c:v>
                </c:pt>
              </c:numCache>
            </c:numRef>
          </c:val>
        </c:ser>
        <c:ser>
          <c:idx val="2"/>
          <c:order val="2"/>
          <c:tx>
            <c:strRef>
              <c:f>'ΝΕΑ ΣΥΓΚΡΙΤΙΚΑ'!$B$9</c:f>
              <c:strCache>
                <c:ptCount val="1"/>
                <c:pt idx="0">
                  <c:v>ΔΞ/ΔΑ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('ΝΕΑ ΣΥΓΚΡΙΤΙΚΑ'!$C$6:$E$6;'ΝΕΑ ΣΥΓΚΡΙΤΙΚΑ'!$G$6;'ΝΕΑ ΣΥΓΚΡΙΤΙΚΑ'!$I$6;'ΝΕΑ ΣΥΓΚΡΙΤΙΚΑ'!$K$6:$R$6;'ΝΕΑ ΣΥΓΚΡΙΤΙΚΑ'!$S$6)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  ΙΑΝ</c:v>
                </c:pt>
                <c:pt idx="13">
                  <c:v>2021 ΣΕΠ</c:v>
                </c:pt>
              </c:strCache>
            </c:strRef>
          </c:cat>
          <c:val>
            <c:numRef>
              <c:f>('ΝΕΑ ΣΥΓΚΡΙΤΙΚΑ'!$C$9:$E$9;'ΝΕΑ ΣΥΓΚΡΙΤΙΚΑ'!$G$9;'ΝΕΑ ΣΥΓΚΡΙΤΙΚΑ'!$I$9;'ΝΕΑ ΣΥΓΚΡΙΤΙΚΑ'!$K$9:$R$9;'ΝΕΑ ΣΥΓΚΡΙΤΙΚΑ'!$S$9)</c:f>
              <c:numCache>
                <c:formatCode>0%</c:formatCode>
                <c:ptCount val="14"/>
                <c:pt idx="0">
                  <c:v>0.15000000000000002</c:v>
                </c:pt>
                <c:pt idx="1">
                  <c:v>8.0000000000000016E-2</c:v>
                </c:pt>
                <c:pt idx="2">
                  <c:v>6.0000000000000005E-2</c:v>
                </c:pt>
                <c:pt idx="3">
                  <c:v>3.0000000000000002E-2</c:v>
                </c:pt>
                <c:pt idx="4">
                  <c:v>6.0000000000000005E-2</c:v>
                </c:pt>
                <c:pt idx="5">
                  <c:v>0.15789473684210531</c:v>
                </c:pt>
                <c:pt idx="6">
                  <c:v>0.11442786069651741</c:v>
                </c:pt>
                <c:pt idx="7">
                  <c:v>0.05</c:v>
                </c:pt>
                <c:pt idx="8">
                  <c:v>4.2424242424242427E-2</c:v>
                </c:pt>
                <c:pt idx="9">
                  <c:v>4.8192771084337366E-2</c:v>
                </c:pt>
                <c:pt idx="10">
                  <c:v>9.0000000000000011E-2</c:v>
                </c:pt>
                <c:pt idx="11">
                  <c:v>0.05</c:v>
                </c:pt>
                <c:pt idx="12">
                  <c:v>9.0000000000000011E-2</c:v>
                </c:pt>
                <c:pt idx="13">
                  <c:v>0.16</c:v>
                </c:pt>
              </c:numCache>
            </c:numRef>
          </c:val>
        </c:ser>
        <c:dLbls>
          <c:showVal val="1"/>
        </c:dLbls>
        <c:marker val="1"/>
        <c:axId val="201335552"/>
        <c:axId val="201337088"/>
      </c:lineChart>
      <c:catAx>
        <c:axId val="201335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i="1"/>
            </a:pPr>
            <a:endParaRPr lang="el-GR"/>
          </a:p>
        </c:txPr>
        <c:crossAx val="201337088"/>
        <c:crosses val="autoZero"/>
        <c:auto val="1"/>
        <c:lblAlgn val="ctr"/>
        <c:lblOffset val="100"/>
      </c:catAx>
      <c:valAx>
        <c:axId val="201337088"/>
        <c:scaling>
          <c:orientation val="minMax"/>
        </c:scaling>
        <c:delete val="1"/>
        <c:axPos val="l"/>
        <c:numFmt formatCode="0%" sourceLinked="1"/>
        <c:tickLblPos val="none"/>
        <c:crossAx val="201335552"/>
        <c:crosses val="autoZero"/>
        <c:crossBetween val="between"/>
      </c:valAx>
      <c:spPr>
        <a:noFill/>
      </c:spPr>
    </c:plotArea>
    <c:legend>
      <c:legendPos val="t"/>
      <c:layout/>
      <c:txPr>
        <a:bodyPr/>
        <a:lstStyle/>
        <a:p>
          <a:pPr>
            <a:defRPr sz="1200" b="1">
              <a:latin typeface="Calibri" pitchFamily="34" charset="0"/>
              <a:cs typeface="Calibri" pitchFamily="34" charset="0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l-G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2000" smtClean="0">
                <a:latin typeface="Calibri" pitchFamily="34" charset="0"/>
                <a:cs typeface="Calibri" pitchFamily="34" charset="0"/>
              </a:rPr>
              <a:t>«Θεωρείτε </a:t>
            </a:r>
            <a:r>
              <a:rPr lang="el-GR" sz="2000">
                <a:latin typeface="Calibri" pitchFamily="34" charset="0"/>
                <a:cs typeface="Calibri" pitchFamily="34" charset="0"/>
              </a:rPr>
              <a:t>ότι κατά το επόμενο τρίμηνο οι δανειακές ανάγκες της επιχείρησής σας</a:t>
            </a:r>
            <a:r>
              <a:rPr lang="el-GR" sz="2000" smtClean="0">
                <a:latin typeface="Calibri" pitchFamily="34" charset="0"/>
                <a:cs typeface="Calibri" pitchFamily="34" charset="0"/>
              </a:rPr>
              <a:t>:»</a:t>
            </a:r>
            <a:endParaRPr lang="el-GR" sz="20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el-GR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el-GR"/>
                </a:p>
              </c:txPr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ΑΠΑΝΤΗΣΕΙΣ!$B$267:$B$270</c:f>
              <c:strCache>
                <c:ptCount val="4"/>
                <c:pt idx="0">
                  <c:v>Θα αυξηθούν</c:v>
                </c:pt>
                <c:pt idx="1">
                  <c:v>Θα μείνουν αμετάβλητες</c:v>
                </c:pt>
                <c:pt idx="2">
                  <c:v>Θα μειωθούν</c:v>
                </c:pt>
                <c:pt idx="3">
                  <c:v>ΔΞ/ΔΑ</c:v>
                </c:pt>
              </c:strCache>
            </c:strRef>
          </c:cat>
          <c:val>
            <c:numRef>
              <c:f>ΑΠΑΝΤΗΣΕΙΣ!$D$267:$D$270</c:f>
              <c:numCache>
                <c:formatCode>0%</c:formatCode>
                <c:ptCount val="4"/>
                <c:pt idx="0">
                  <c:v>0.30662020905923354</c:v>
                </c:pt>
                <c:pt idx="1">
                  <c:v>0.49825783972125437</c:v>
                </c:pt>
                <c:pt idx="2">
                  <c:v>3.1358885017421602E-2</c:v>
                </c:pt>
                <c:pt idx="3">
                  <c:v>0.16376306620209061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r>
              <a:rPr lang="el-GR" sz="1800" smtClean="0">
                <a:latin typeface="Calibri" pitchFamily="34" charset="0"/>
                <a:cs typeface="Calibri" pitchFamily="34" charset="0"/>
              </a:rPr>
              <a:t>«Θεωρείτε </a:t>
            </a:r>
            <a:r>
              <a:rPr lang="el-GR" sz="1800">
                <a:latin typeface="Calibri" pitchFamily="34" charset="0"/>
                <a:cs typeface="Calibri" pitchFamily="34" charset="0"/>
              </a:rPr>
              <a:t>ότι κατά το επόμενο τρίμηνο οι δανειακές ανάγκες της επιχείρησής σας</a:t>
            </a:r>
            <a:r>
              <a:rPr lang="el-GR" sz="1800" smtClean="0">
                <a:latin typeface="Calibri" pitchFamily="34" charset="0"/>
                <a:cs typeface="Calibri" pitchFamily="34" charset="0"/>
              </a:rPr>
              <a:t>:» </a:t>
            </a:r>
            <a:r>
              <a:rPr lang="el-GR" sz="1400" smtClean="0">
                <a:latin typeface="Calibri" pitchFamily="34" charset="0"/>
                <a:cs typeface="Calibri" pitchFamily="34" charset="0"/>
              </a:rPr>
              <a:t>[ΣΥΓΚΡΙΤΙΚΑ</a:t>
            </a:r>
            <a:r>
              <a:rPr lang="el-GR" sz="1400" baseline="0" smtClean="0">
                <a:latin typeface="Calibri" pitchFamily="34" charset="0"/>
                <a:cs typeface="Calibri" pitchFamily="34" charset="0"/>
              </a:rPr>
              <a:t> ΑΠΟΤΕΛΕΣΜΑΤΑ]</a:t>
            </a:r>
            <a:endParaRPr lang="el-GR" sz="1400">
              <a:latin typeface="Calibri" pitchFamily="34" charset="0"/>
              <a:cs typeface="Calibri" pitchFamily="34" charset="0"/>
            </a:endParaRPr>
          </a:p>
        </c:rich>
      </c:tx>
      <c:layout/>
    </c:title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'ΝΕΑ ΣΥΓΚΡΙΤΙΚΑ'!$B$178</c:f>
              <c:strCache>
                <c:ptCount val="1"/>
                <c:pt idx="0">
                  <c:v>Θα μειωθούν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('ΝΕΑ ΣΥΓΚΡΙΤΙΚΑ'!$D$177;'ΝΕΑ ΣΥΓΚΡΙΤΙΚΑ'!$H$177;'ΝΕΑ ΣΥΓΚΡΙΤΙΚΑ'!$L$177;'ΝΕΑ ΣΥΓΚΡΙΤΙΚΑ'!$N$177;'ΝΕΑ ΣΥΓΚΡΙΤΙΚΑ'!$P$177;'ΝΕΑ ΣΥΓΚΡΙΤΙΚΑ'!$R$177:$V$177;'ΝΕΑ ΣΥΓΚΡΙΤΙΚΑ'!$W$177)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 ΙΑΝ</c:v>
                </c:pt>
                <c:pt idx="10">
                  <c:v>2021 ΣΕΠ</c:v>
                </c:pt>
              </c:strCache>
            </c:strRef>
          </c:cat>
          <c:val>
            <c:numRef>
              <c:f>('ΝΕΑ ΣΥΓΚΡΙΤΙΚΑ'!$D$178;'ΝΕΑ ΣΥΓΚΡΙΤΙΚΑ'!$H$178;'ΝΕΑ ΣΥΓΚΡΙΤΙΚΑ'!$L$178;'ΝΕΑ ΣΥΓΚΡΙΤΙΚΑ'!$N$178;'ΝΕΑ ΣΥΓΚΡΙΤΙΚΑ'!$P$178;'ΝΕΑ ΣΥΓΚΡΙΤΙΚΑ'!$R$178:$V$178;'ΝΕΑ ΣΥΓΚΡΙΤΙΚΑ'!$W$178)</c:f>
              <c:numCache>
                <c:formatCode>0%</c:formatCode>
                <c:ptCount val="11"/>
                <c:pt idx="0">
                  <c:v>6.5068493150684942E-2</c:v>
                </c:pt>
                <c:pt idx="1">
                  <c:v>7.5000000000000011E-2</c:v>
                </c:pt>
                <c:pt idx="2">
                  <c:v>5.2631578947368425E-2</c:v>
                </c:pt>
                <c:pt idx="3">
                  <c:v>5.9701492537313446E-2</c:v>
                </c:pt>
                <c:pt idx="4">
                  <c:v>6.0344827586206899E-2</c:v>
                </c:pt>
                <c:pt idx="5">
                  <c:v>6.0000000000000005E-2</c:v>
                </c:pt>
                <c:pt idx="6">
                  <c:v>7.0000000000000021E-2</c:v>
                </c:pt>
                <c:pt idx="7">
                  <c:v>0.05</c:v>
                </c:pt>
                <c:pt idx="8">
                  <c:v>7.0000000000000021E-2</c:v>
                </c:pt>
                <c:pt idx="9">
                  <c:v>3.0000000000000002E-2</c:v>
                </c:pt>
                <c:pt idx="10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'ΝΕΑ ΣΥΓΚΡΙΤΙΚΑ'!$B$179</c:f>
              <c:strCache>
                <c:ptCount val="1"/>
                <c:pt idx="0">
                  <c:v>Θα μείνουν αμετάβλητες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('ΝΕΑ ΣΥΓΚΡΙΤΙΚΑ'!$D$177;'ΝΕΑ ΣΥΓΚΡΙΤΙΚΑ'!$H$177;'ΝΕΑ ΣΥΓΚΡΙΤΙΚΑ'!$L$177;'ΝΕΑ ΣΥΓΚΡΙΤΙΚΑ'!$N$177;'ΝΕΑ ΣΥΓΚΡΙΤΙΚΑ'!$P$177;'ΝΕΑ ΣΥΓΚΡΙΤΙΚΑ'!$R$177:$V$177;'ΝΕΑ ΣΥΓΚΡΙΤΙΚΑ'!$W$177)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 ΙΑΝ</c:v>
                </c:pt>
                <c:pt idx="10">
                  <c:v>2021 ΣΕΠ</c:v>
                </c:pt>
              </c:strCache>
            </c:strRef>
          </c:cat>
          <c:val>
            <c:numRef>
              <c:f>('ΝΕΑ ΣΥΓΚΡΙΤΙΚΑ'!$D$179;'ΝΕΑ ΣΥΓΚΡΙΤΙΚΑ'!$H$179;'ΝΕΑ ΣΥΓΚΡΙΤΙΚΑ'!$L$179;'ΝΕΑ ΣΥΓΚΡΙΤΙΚΑ'!$N$179;'ΝΕΑ ΣΥΓΚΡΙΤΙΚΑ'!$P$179;'ΝΕΑ ΣΥΓΚΡΙΤΙΚΑ'!$R$179:$V$179;'ΝΕΑ ΣΥΓΚΡΙΤΙΚΑ'!$W$179)</c:f>
              <c:numCache>
                <c:formatCode>0%</c:formatCode>
                <c:ptCount val="11"/>
                <c:pt idx="0">
                  <c:v>0.31506849315068503</c:v>
                </c:pt>
                <c:pt idx="1">
                  <c:v>0.45357142857142851</c:v>
                </c:pt>
                <c:pt idx="2">
                  <c:v>0.6842105263157896</c:v>
                </c:pt>
                <c:pt idx="3">
                  <c:v>0.45771144278606962</c:v>
                </c:pt>
                <c:pt idx="4">
                  <c:v>0.46551724137931039</c:v>
                </c:pt>
                <c:pt idx="5">
                  <c:v>0.46060606060606069</c:v>
                </c:pt>
                <c:pt idx="6">
                  <c:v>0.59036144578313243</c:v>
                </c:pt>
                <c:pt idx="7">
                  <c:v>0.56000000000000005</c:v>
                </c:pt>
                <c:pt idx="8">
                  <c:v>0.5</c:v>
                </c:pt>
                <c:pt idx="9">
                  <c:v>0.42000000000000004</c:v>
                </c:pt>
                <c:pt idx="10">
                  <c:v>0.5</c:v>
                </c:pt>
              </c:numCache>
            </c:numRef>
          </c:val>
        </c:ser>
        <c:ser>
          <c:idx val="2"/>
          <c:order val="2"/>
          <c:tx>
            <c:strRef>
              <c:f>'ΝΕΑ ΣΥΓΚΡΙΤΙΚΑ'!$B$180</c:f>
              <c:strCache>
                <c:ptCount val="1"/>
                <c:pt idx="0">
                  <c:v>Θα αυξηθούν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('ΝΕΑ ΣΥΓΚΡΙΤΙΚΑ'!$D$177;'ΝΕΑ ΣΥΓΚΡΙΤΙΚΑ'!$H$177;'ΝΕΑ ΣΥΓΚΡΙΤΙΚΑ'!$L$177;'ΝΕΑ ΣΥΓΚΡΙΤΙΚΑ'!$N$177;'ΝΕΑ ΣΥΓΚΡΙΤΙΚΑ'!$P$177;'ΝΕΑ ΣΥΓΚΡΙΤΙΚΑ'!$R$177:$V$177;'ΝΕΑ ΣΥΓΚΡΙΤΙΚΑ'!$W$177)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 ΙΑΝ</c:v>
                </c:pt>
                <c:pt idx="10">
                  <c:v>2021 ΣΕΠ</c:v>
                </c:pt>
              </c:strCache>
            </c:strRef>
          </c:cat>
          <c:val>
            <c:numRef>
              <c:f>('ΝΕΑ ΣΥΓΚΡΙΤΙΚΑ'!$D$180;'ΝΕΑ ΣΥΓΚΡΙΤΙΚΑ'!$H$180;'ΝΕΑ ΣΥΓΚΡΙΤΙΚΑ'!$L$180;'ΝΕΑ ΣΥΓΚΡΙΤΙΚΑ'!$N$180;'ΝΕΑ ΣΥΓΚΡΙΤΙΚΑ'!$P$180;'ΝΕΑ ΣΥΓΚΡΙΤΙΚΑ'!$R$180:$V$180;'ΝΕΑ ΣΥΓΚΡΙΤΙΚΑ'!$W$180)</c:f>
              <c:numCache>
                <c:formatCode>0%</c:formatCode>
                <c:ptCount val="11"/>
                <c:pt idx="0">
                  <c:v>0.54794520547945214</c:v>
                </c:pt>
                <c:pt idx="1">
                  <c:v>0.41071428571428581</c:v>
                </c:pt>
                <c:pt idx="2">
                  <c:v>2.6315789473684213E-2</c:v>
                </c:pt>
                <c:pt idx="3">
                  <c:v>0.36815920398009955</c:v>
                </c:pt>
                <c:pt idx="4">
                  <c:v>0.32758620689655182</c:v>
                </c:pt>
                <c:pt idx="5">
                  <c:v>0.29000000000000004</c:v>
                </c:pt>
                <c:pt idx="6">
                  <c:v>0.25</c:v>
                </c:pt>
                <c:pt idx="7">
                  <c:v>0.31000000000000005</c:v>
                </c:pt>
                <c:pt idx="8">
                  <c:v>0.33000000000000007</c:v>
                </c:pt>
                <c:pt idx="9">
                  <c:v>0.44</c:v>
                </c:pt>
                <c:pt idx="10">
                  <c:v>0.31000000000000005</c:v>
                </c:pt>
              </c:numCache>
            </c:numRef>
          </c:val>
        </c:ser>
        <c:ser>
          <c:idx val="3"/>
          <c:order val="3"/>
          <c:tx>
            <c:strRef>
              <c:f>'ΝΕΑ ΣΥΓΚΡΙΤΙΚΑ'!$B$181</c:f>
              <c:strCache>
                <c:ptCount val="1"/>
                <c:pt idx="0">
                  <c:v>ΔΞ/ΔΑ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('ΝΕΑ ΣΥΓΚΡΙΤΙΚΑ'!$D$177;'ΝΕΑ ΣΥΓΚΡΙΤΙΚΑ'!$H$177;'ΝΕΑ ΣΥΓΚΡΙΤΙΚΑ'!$L$177;'ΝΕΑ ΣΥΓΚΡΙΤΙΚΑ'!$N$177;'ΝΕΑ ΣΥΓΚΡΙΤΙΚΑ'!$P$177;'ΝΕΑ ΣΥΓΚΡΙΤΙΚΑ'!$R$177:$V$177;'ΝΕΑ ΣΥΓΚΡΙΤΙΚΑ'!$W$177)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 ΙΑΝ</c:v>
                </c:pt>
                <c:pt idx="10">
                  <c:v>2021 ΣΕΠ</c:v>
                </c:pt>
              </c:strCache>
            </c:strRef>
          </c:cat>
          <c:val>
            <c:numRef>
              <c:f>('ΝΕΑ ΣΥΓΚΡΙΤΙΚΑ'!$D$181;'ΝΕΑ ΣΥΓΚΡΙΤΙΚΑ'!$H$181;'ΝΕΑ ΣΥΓΚΡΙΤΙΚΑ'!$L$181;'ΝΕΑ ΣΥΓΚΡΙΤΙΚΑ'!$N$181;'ΝΕΑ ΣΥΓΚΡΙΤΙΚΑ'!$P$181;'ΝΕΑ ΣΥΓΚΡΙΤΙΚΑ'!$R$181:$V$181;'ΝΕΑ ΣΥΓΚΡΙΤΙΚΑ'!$W$181)</c:f>
              <c:numCache>
                <c:formatCode>0%</c:formatCode>
                <c:ptCount val="11"/>
                <c:pt idx="0">
                  <c:v>7.1917808219178078E-2</c:v>
                </c:pt>
                <c:pt idx="1">
                  <c:v>6.0714285714285721E-2</c:v>
                </c:pt>
                <c:pt idx="2">
                  <c:v>0.23684210526315788</c:v>
                </c:pt>
                <c:pt idx="3">
                  <c:v>0.11442786069651741</c:v>
                </c:pt>
                <c:pt idx="4">
                  <c:v>0.14655172413793105</c:v>
                </c:pt>
                <c:pt idx="5">
                  <c:v>0.19393939393939397</c:v>
                </c:pt>
                <c:pt idx="6">
                  <c:v>9.6385542168674718E-2</c:v>
                </c:pt>
                <c:pt idx="7">
                  <c:v>8.0000000000000016E-2</c:v>
                </c:pt>
                <c:pt idx="8">
                  <c:v>0.1</c:v>
                </c:pt>
                <c:pt idx="9">
                  <c:v>0.11</c:v>
                </c:pt>
                <c:pt idx="10">
                  <c:v>0.16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201865856"/>
        <c:axId val="201888128"/>
        <c:axId val="0"/>
      </c:bar3DChart>
      <c:catAx>
        <c:axId val="2018658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 b="1" i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201888128"/>
        <c:crosses val="autoZero"/>
        <c:auto val="1"/>
        <c:lblAlgn val="ctr"/>
        <c:lblOffset val="100"/>
      </c:catAx>
      <c:valAx>
        <c:axId val="201888128"/>
        <c:scaling>
          <c:orientation val="minMax"/>
        </c:scaling>
        <c:delete val="1"/>
        <c:axPos val="b"/>
        <c:numFmt formatCode="0%" sourceLinked="1"/>
        <c:tickLblPos val="none"/>
        <c:crossAx val="2018658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el-GR"/>
        </a:p>
      </c:txPr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2000" smtClean="0">
                <a:latin typeface="Calibri" pitchFamily="34" charset="0"/>
                <a:cs typeface="Calibri" pitchFamily="34" charset="0"/>
              </a:rPr>
              <a:t>«Οι </a:t>
            </a:r>
            <a:r>
              <a:rPr lang="el-GR" sz="2000">
                <a:latin typeface="Calibri" pitchFamily="34" charset="0"/>
                <a:cs typeface="Calibri" pitchFamily="34" charset="0"/>
              </a:rPr>
              <a:t>σχέσεις της επιχείρησής σας με τις τράπεζες θα λέγατε ότι το τελευταίο τρίμηνο γενικά</a:t>
            </a:r>
            <a:r>
              <a:rPr lang="el-GR" sz="2000" smtClean="0">
                <a:latin typeface="Calibri" pitchFamily="34" charset="0"/>
                <a:cs typeface="Calibri" pitchFamily="34" charset="0"/>
              </a:rPr>
              <a:t>:»</a:t>
            </a:r>
            <a:endParaRPr lang="el-GR" sz="20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27141162732345103"/>
          <c:y val="0.27077390146614533"/>
          <c:w val="0.41265633546870406"/>
          <c:h val="0.68554188423508511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el-G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el-GR"/>
                </a:p>
              </c:txPr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ΑΠΑΝΤΗΣΕΙΣ!$B$251:$B$254</c:f>
              <c:strCache>
                <c:ptCount val="4"/>
                <c:pt idx="0">
                  <c:v>Βελτιώθηκαν</c:v>
                </c:pt>
                <c:pt idx="1">
                  <c:v>Έμειναν αμετάβλητες</c:v>
                </c:pt>
                <c:pt idx="2">
                  <c:v>Επιδεινώθηκαν</c:v>
                </c:pt>
                <c:pt idx="3">
                  <c:v>ΔΞ/ΔΑ</c:v>
                </c:pt>
              </c:strCache>
            </c:strRef>
          </c:cat>
          <c:val>
            <c:numRef>
              <c:f>ΑΠΑΝΤΗΣΕΙΣ!$D$251:$D$254</c:f>
              <c:numCache>
                <c:formatCode>0%</c:formatCode>
                <c:ptCount val="4"/>
                <c:pt idx="0">
                  <c:v>3.1358885017421602E-2</c:v>
                </c:pt>
                <c:pt idx="1">
                  <c:v>0.68989547038327559</c:v>
                </c:pt>
                <c:pt idx="2">
                  <c:v>0.17770034843205579</c:v>
                </c:pt>
                <c:pt idx="3">
                  <c:v>0.10104529616724739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r>
              <a:rPr lang="el-GR" sz="1600" smtClean="0">
                <a:latin typeface="Calibri" pitchFamily="34" charset="0"/>
                <a:cs typeface="Calibri" pitchFamily="34" charset="0"/>
              </a:rPr>
              <a:t>«Οι </a:t>
            </a:r>
            <a:r>
              <a:rPr lang="el-GR" sz="1600">
                <a:latin typeface="Calibri" pitchFamily="34" charset="0"/>
                <a:cs typeface="Calibri" pitchFamily="34" charset="0"/>
              </a:rPr>
              <a:t>σχέσεις της επιχείρησής σας με τις τράπεζες θα λέγατε ότι το τελευταίο τρίμηνο γενικά</a:t>
            </a:r>
            <a:r>
              <a:rPr lang="el-GR" sz="1600" smtClean="0">
                <a:latin typeface="Calibri" pitchFamily="34" charset="0"/>
                <a:cs typeface="Calibri" pitchFamily="34" charset="0"/>
              </a:rPr>
              <a:t>;»</a:t>
            </a:r>
          </a:p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r>
              <a:rPr lang="el-GR" sz="1200" smtClean="0">
                <a:latin typeface="Calibri" pitchFamily="34" charset="0"/>
                <a:cs typeface="Calibri" pitchFamily="34" charset="0"/>
              </a:rPr>
              <a:t>[ΣΥΓΚΡΙΤΙΚΑ</a:t>
            </a:r>
            <a:r>
              <a:rPr lang="el-GR" sz="1200" baseline="0" smtClean="0">
                <a:latin typeface="Calibri" pitchFamily="34" charset="0"/>
                <a:cs typeface="Calibri" pitchFamily="34" charset="0"/>
              </a:rPr>
              <a:t> ΑΠΟΤΕΛΕΣΜΑΤΑ]</a:t>
            </a:r>
            <a:endParaRPr lang="el-GR" sz="12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'ΝΕΑ ΣΥΓΚΡΙΤΙΚΑ'!$B$39</c:f>
              <c:strCache>
                <c:ptCount val="1"/>
                <c:pt idx="0">
                  <c:v>Επιδεινώθηκαν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('ΝΕΑ ΣΥΓΚΡΙΤΙΚΑ'!$C$38:$D$38;'ΝΕΑ ΣΥΓΚΡΙΤΙΚΑ'!$F$38;'ΝΕΑ ΣΥΓΚΡΙΤΙΚΑ'!$H$38;'ΝΕΑ ΣΥΓΚΡΙΤΙΚΑ'!$J$38;'ΝΕΑ ΣΥΓΚΡΙΤΙΚΑ'!$L$38:$S$38;'ΝΕΑ ΣΥΓΚΡΙΤΙΚΑ'!$T$38)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 ΙΑΝ</c:v>
                </c:pt>
                <c:pt idx="13">
                  <c:v>2021 ΣΕΠ</c:v>
                </c:pt>
              </c:strCache>
            </c:strRef>
          </c:cat>
          <c:val>
            <c:numRef>
              <c:f>('ΝΕΑ ΣΥΓΚΡΙΤΙΚΑ'!$C$39:$D$39;'ΝΕΑ ΣΥΓΚΡΙΤΙΚΑ'!$F$39;'ΝΕΑ ΣΥΓΚΡΙΤΙΚΑ'!$H$39;'ΝΕΑ ΣΥΓΚΡΙΤΙΚΑ'!$J$39;'ΝΕΑ ΣΥΓΚΡΙΤΙΚΑ'!$L$39:$S$39;'ΝΕΑ ΣΥΓΚΡΙΤΙΚΑ'!$T$39)</c:f>
              <c:numCache>
                <c:formatCode>0%</c:formatCode>
                <c:ptCount val="14"/>
                <c:pt idx="0">
                  <c:v>0.23</c:v>
                </c:pt>
                <c:pt idx="1">
                  <c:v>0.35000000000000003</c:v>
                </c:pt>
                <c:pt idx="2">
                  <c:v>0.26</c:v>
                </c:pt>
                <c:pt idx="3">
                  <c:v>0.39000000000000007</c:v>
                </c:pt>
                <c:pt idx="4">
                  <c:v>0.35000000000000003</c:v>
                </c:pt>
                <c:pt idx="5">
                  <c:v>0.27</c:v>
                </c:pt>
                <c:pt idx="6">
                  <c:v>0.26</c:v>
                </c:pt>
                <c:pt idx="7">
                  <c:v>0.28000000000000008</c:v>
                </c:pt>
                <c:pt idx="8">
                  <c:v>0.22</c:v>
                </c:pt>
                <c:pt idx="9">
                  <c:v>0.12000000000000001</c:v>
                </c:pt>
                <c:pt idx="10">
                  <c:v>0.1</c:v>
                </c:pt>
                <c:pt idx="11">
                  <c:v>0.13</c:v>
                </c:pt>
                <c:pt idx="12">
                  <c:v>0.22</c:v>
                </c:pt>
                <c:pt idx="13">
                  <c:v>0.18000000000000002</c:v>
                </c:pt>
              </c:numCache>
            </c:numRef>
          </c:val>
        </c:ser>
        <c:ser>
          <c:idx val="1"/>
          <c:order val="1"/>
          <c:tx>
            <c:strRef>
              <c:f>'ΝΕΑ ΣΥΓΚΡΙΤΙΚΑ'!$B$40</c:f>
              <c:strCache>
                <c:ptCount val="1"/>
                <c:pt idx="0">
                  <c:v>Έμειναν αμετάβλητες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('ΝΕΑ ΣΥΓΚΡΙΤΙΚΑ'!$C$38:$D$38;'ΝΕΑ ΣΥΓΚΡΙΤΙΚΑ'!$F$38;'ΝΕΑ ΣΥΓΚΡΙΤΙΚΑ'!$H$38;'ΝΕΑ ΣΥΓΚΡΙΤΙΚΑ'!$J$38;'ΝΕΑ ΣΥΓΚΡΙΤΙΚΑ'!$L$38:$S$38;'ΝΕΑ ΣΥΓΚΡΙΤΙΚΑ'!$T$38)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 ΙΑΝ</c:v>
                </c:pt>
                <c:pt idx="13">
                  <c:v>2021 ΣΕΠ</c:v>
                </c:pt>
              </c:strCache>
            </c:strRef>
          </c:cat>
          <c:val>
            <c:numRef>
              <c:f>('ΝΕΑ ΣΥΓΚΡΙΤΙΚΑ'!$C$40:$D$40;'ΝΕΑ ΣΥΓΚΡΙΤΙΚΑ'!$F$40;'ΝΕΑ ΣΥΓΚΡΙΤΙΚΑ'!$H$40;'ΝΕΑ ΣΥΓΚΡΙΤΙΚΑ'!$J$40;'ΝΕΑ ΣΥΓΚΡΙΤΙΚΑ'!$L$40:$S$40;'ΝΕΑ ΣΥΓΚΡΙΤΙΚΑ'!$T$40)</c:f>
              <c:numCache>
                <c:formatCode>0%</c:formatCode>
                <c:ptCount val="14"/>
                <c:pt idx="0">
                  <c:v>0.71000000000000008</c:v>
                </c:pt>
                <c:pt idx="1">
                  <c:v>0.6100000000000001</c:v>
                </c:pt>
                <c:pt idx="2">
                  <c:v>0.70000000000000007</c:v>
                </c:pt>
                <c:pt idx="3">
                  <c:v>0.58000000000000007</c:v>
                </c:pt>
                <c:pt idx="4">
                  <c:v>0.59</c:v>
                </c:pt>
                <c:pt idx="5">
                  <c:v>0.69000000000000006</c:v>
                </c:pt>
                <c:pt idx="6">
                  <c:v>0.65000000000000013</c:v>
                </c:pt>
                <c:pt idx="7">
                  <c:v>0.66000000000000014</c:v>
                </c:pt>
                <c:pt idx="8">
                  <c:v>0.69000000000000006</c:v>
                </c:pt>
                <c:pt idx="9">
                  <c:v>0.74096385542168675</c:v>
                </c:pt>
                <c:pt idx="10">
                  <c:v>0.84000000000000008</c:v>
                </c:pt>
                <c:pt idx="11">
                  <c:v>0.84000000000000008</c:v>
                </c:pt>
                <c:pt idx="12">
                  <c:v>0.68</c:v>
                </c:pt>
                <c:pt idx="13">
                  <c:v>0.69000000000000006</c:v>
                </c:pt>
              </c:numCache>
            </c:numRef>
          </c:val>
        </c:ser>
        <c:ser>
          <c:idx val="2"/>
          <c:order val="2"/>
          <c:tx>
            <c:strRef>
              <c:f>'ΝΕΑ ΣΥΓΚΡΙΤΙΚΑ'!$B$41</c:f>
              <c:strCache>
                <c:ptCount val="1"/>
                <c:pt idx="0">
                  <c:v>Βελτιώθηκαν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2621910879752716E-2"/>
                  <c:y val="-1.0601310403300808E-16"/>
                </c:manualLayout>
              </c:layout>
              <c:showVal val="1"/>
            </c:dLbl>
            <c:dLbl>
              <c:idx val="1"/>
              <c:layout>
                <c:manualLayout>
                  <c:x val="-4.7838100799775192E-2"/>
                  <c:y val="-1.0601310403300808E-1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180429861162979E-2"/>
                </c:manualLayout>
              </c:layout>
              <c:showVal val="1"/>
            </c:dLbl>
            <c:dLbl>
              <c:idx val="3"/>
              <c:layout>
                <c:manualLayout>
                  <c:x val="1.5946033599925069E-3"/>
                  <c:y val="-3.180429861162979E-2"/>
                </c:manualLayout>
              </c:layout>
              <c:showVal val="1"/>
            </c:dLbl>
            <c:dLbl>
              <c:idx val="4"/>
              <c:layout>
                <c:manualLayout>
                  <c:x val="4.7838100799775197E-3"/>
                  <c:y val="-4.0478198232983327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3.180429861162979E-2"/>
                </c:manualLayout>
              </c:layout>
              <c:showVal val="1"/>
            </c:dLbl>
            <c:dLbl>
              <c:idx val="6"/>
              <c:layout>
                <c:manualLayout>
                  <c:x val="-5.8468114437744713E-17"/>
                  <c:y val="-3.4695598485414203E-2"/>
                </c:manualLayout>
              </c:layout>
              <c:showVal val="1"/>
            </c:dLbl>
            <c:dLbl>
              <c:idx val="7"/>
              <c:layout>
                <c:manualLayout>
                  <c:x val="-1.5946033599925069E-3"/>
                  <c:y val="-3.4695598485414203E-2"/>
                </c:manualLayout>
              </c:layout>
              <c:showVal val="1"/>
            </c:dLbl>
            <c:dLbl>
              <c:idx val="8"/>
              <c:layout>
                <c:manualLayout>
                  <c:x val="1.5946033599925069E-3"/>
                  <c:y val="2.0239099116491611E-2"/>
                </c:manualLayout>
              </c:layout>
              <c:showVal val="1"/>
            </c:dLbl>
            <c:dLbl>
              <c:idx val="9"/>
              <c:layout>
                <c:manualLayout>
                  <c:x val="-3.1892067199850143E-3"/>
                  <c:y val="2.6021698864060642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-5.7825997475690321E-3"/>
                </c:manualLayout>
              </c:layout>
              <c:showVal val="1"/>
            </c:dLbl>
            <c:dLbl>
              <c:idx val="11"/>
              <c:layout>
                <c:manualLayout>
                  <c:x val="1.594603359992624E-3"/>
                  <c:y val="-1.7347799242707101E-2"/>
                </c:manualLayout>
              </c:layout>
              <c:showVal val="1"/>
            </c:dLbl>
            <c:dLbl>
              <c:idx val="12"/>
              <c:layout>
                <c:manualLayout>
                  <c:x val="4.7838100799775197E-3"/>
                  <c:y val="-3.7586898359198706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('ΝΕΑ ΣΥΓΚΡΙΤΙΚΑ'!$C$38:$D$38;'ΝΕΑ ΣΥΓΚΡΙΤΙΚΑ'!$F$38;'ΝΕΑ ΣΥΓΚΡΙΤΙΚΑ'!$H$38;'ΝΕΑ ΣΥΓΚΡΙΤΙΚΑ'!$J$38;'ΝΕΑ ΣΥΓΚΡΙΤΙΚΑ'!$L$38:$S$38;'ΝΕΑ ΣΥΓΚΡΙΤΙΚΑ'!$T$38)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 ΙΑΝ</c:v>
                </c:pt>
                <c:pt idx="13">
                  <c:v>2021 ΣΕΠ</c:v>
                </c:pt>
              </c:strCache>
            </c:strRef>
          </c:cat>
          <c:val>
            <c:numRef>
              <c:f>('ΝΕΑ ΣΥΓΚΡΙΤΙΚΑ'!$C$41:$D$41;'ΝΕΑ ΣΥΓΚΡΙΤΙΚΑ'!$F$41;'ΝΕΑ ΣΥΓΚΡΙΤΙΚΑ'!$H$41;'ΝΕΑ ΣΥΓΚΡΙΤΙΚΑ'!$J$41;'ΝΕΑ ΣΥΓΚΡΙΤΙΚΑ'!$L$41:$S$41;'ΝΕΑ ΣΥΓΚΡΙΤΙΚΑ'!$T$41)</c:f>
              <c:numCache>
                <c:formatCode>0%</c:formatCode>
                <c:ptCount val="14"/>
                <c:pt idx="0">
                  <c:v>1.0000000000000002E-2</c:v>
                </c:pt>
                <c:pt idx="1">
                  <c:v>1.0000000000000002E-2</c:v>
                </c:pt>
                <c:pt idx="2">
                  <c:v>1.0000000000000002E-2</c:v>
                </c:pt>
                <c:pt idx="3">
                  <c:v>1.0000000000000002E-2</c:v>
                </c:pt>
                <c:pt idx="4">
                  <c:v>2.0000000000000004E-2</c:v>
                </c:pt>
                <c:pt idx="5">
                  <c:v>1.0000000000000002E-2</c:v>
                </c:pt>
                <c:pt idx="6">
                  <c:v>3.0000000000000002E-2</c:v>
                </c:pt>
                <c:pt idx="7">
                  <c:v>3.0000000000000002E-2</c:v>
                </c:pt>
                <c:pt idx="8">
                  <c:v>7.0000000000000021E-2</c:v>
                </c:pt>
                <c:pt idx="9">
                  <c:v>0.13</c:v>
                </c:pt>
                <c:pt idx="10">
                  <c:v>0.05</c:v>
                </c:pt>
                <c:pt idx="11">
                  <c:v>3.0000000000000002E-2</c:v>
                </c:pt>
                <c:pt idx="12">
                  <c:v>0.05</c:v>
                </c:pt>
                <c:pt idx="13">
                  <c:v>3.0000000000000002E-2</c:v>
                </c:pt>
              </c:numCache>
            </c:numRef>
          </c:val>
        </c:ser>
        <c:ser>
          <c:idx val="3"/>
          <c:order val="3"/>
          <c:tx>
            <c:strRef>
              <c:f>'ΝΕΑ ΣΥΓΚΡΙΤΙΚΑ'!$B$42</c:f>
              <c:strCache>
                <c:ptCount val="1"/>
                <c:pt idx="0">
                  <c:v>ΔΞ/ΔΑ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9"/>
              <c:layout>
                <c:manualLayout>
                  <c:x val="-3.1756588693910605E-2"/>
                  <c:y val="-4.4309056735044011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3.43856752887833E-3"/>
                  <c:y val="-3.563515711369048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dLblPos val="t"/>
            <c:showVal val="1"/>
          </c:dLbls>
          <c:cat>
            <c:strRef>
              <c:f>('ΝΕΑ ΣΥΓΚΡΙΤΙΚΑ'!$C$38:$D$38;'ΝΕΑ ΣΥΓΚΡΙΤΙΚΑ'!$F$38;'ΝΕΑ ΣΥΓΚΡΙΤΙΚΑ'!$H$38;'ΝΕΑ ΣΥΓΚΡΙΤΙΚΑ'!$J$38;'ΝΕΑ ΣΥΓΚΡΙΤΙΚΑ'!$L$38:$S$38;'ΝΕΑ ΣΥΓΚΡΙΤΙΚΑ'!$T$38)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 ΙΑΝ</c:v>
                </c:pt>
                <c:pt idx="13">
                  <c:v>2021 ΣΕΠ</c:v>
                </c:pt>
              </c:strCache>
            </c:strRef>
          </c:cat>
          <c:val>
            <c:numRef>
              <c:f>('ΝΕΑ ΣΥΓΚΡΙΤΙΚΑ'!$C$42:$D$42;'ΝΕΑ ΣΥΓΚΡΙΤΙΚΑ'!$F$42;'ΝΕΑ ΣΥΓΚΡΙΤΙΚΑ'!$H$42;'ΝΕΑ ΣΥΓΚΡΙΤΙΚΑ'!$J$42;'ΝΕΑ ΣΥΓΚΡΙΤΙΚΑ'!$L$42:$S$42;'ΝΕΑ ΣΥΓΚΡΙΤΙΚΑ'!$T$42)</c:f>
              <c:numCache>
                <c:formatCode>0%</c:formatCode>
                <c:ptCount val="14"/>
                <c:pt idx="0">
                  <c:v>0.05</c:v>
                </c:pt>
                <c:pt idx="1">
                  <c:v>3.0000000000000002E-2</c:v>
                </c:pt>
                <c:pt idx="2">
                  <c:v>3.0000000000000002E-2</c:v>
                </c:pt>
                <c:pt idx="3">
                  <c:v>2.0000000000000004E-2</c:v>
                </c:pt>
                <c:pt idx="4">
                  <c:v>4.0000000000000008E-2</c:v>
                </c:pt>
                <c:pt idx="5">
                  <c:v>3.0000000000000002E-2</c:v>
                </c:pt>
                <c:pt idx="6">
                  <c:v>6.0000000000000005E-2</c:v>
                </c:pt>
                <c:pt idx="7">
                  <c:v>3.0000000000000002E-2</c:v>
                </c:pt>
                <c:pt idx="8">
                  <c:v>2.4242424242424235E-2</c:v>
                </c:pt>
                <c:pt idx="9">
                  <c:v>1.2048192771084338E-2</c:v>
                </c:pt>
                <c:pt idx="10">
                  <c:v>1.0000000000000002E-2</c:v>
                </c:pt>
                <c:pt idx="11">
                  <c:v>0</c:v>
                </c:pt>
                <c:pt idx="12">
                  <c:v>0.05</c:v>
                </c:pt>
                <c:pt idx="13">
                  <c:v>0.1</c:v>
                </c:pt>
              </c:numCache>
            </c:numRef>
          </c:val>
        </c:ser>
        <c:dLbls>
          <c:showVal val="1"/>
        </c:dLbls>
        <c:marker val="1"/>
        <c:axId val="202450816"/>
        <c:axId val="202452352"/>
      </c:lineChart>
      <c:catAx>
        <c:axId val="2024508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i="1"/>
            </a:pPr>
            <a:endParaRPr lang="el-GR"/>
          </a:p>
        </c:txPr>
        <c:crossAx val="202452352"/>
        <c:crosses val="autoZero"/>
        <c:auto val="1"/>
        <c:lblAlgn val="ctr"/>
        <c:lblOffset val="100"/>
      </c:catAx>
      <c:valAx>
        <c:axId val="202452352"/>
        <c:scaling>
          <c:orientation val="minMax"/>
        </c:scaling>
        <c:delete val="1"/>
        <c:axPos val="l"/>
        <c:numFmt formatCode="0%" sourceLinked="1"/>
        <c:tickLblPos val="none"/>
        <c:crossAx val="202450816"/>
        <c:crosses val="autoZero"/>
        <c:crossBetween val="between"/>
      </c:valAx>
      <c:spPr>
        <a:noFill/>
      </c:spPr>
    </c:plotArea>
    <c:legend>
      <c:legendPos val="t"/>
      <c:layout/>
      <c:txPr>
        <a:bodyPr/>
        <a:lstStyle/>
        <a:p>
          <a:pPr>
            <a:defRPr sz="1200" b="1">
              <a:latin typeface="Calibri" pitchFamily="34" charset="0"/>
              <a:cs typeface="Calibri" pitchFamily="34" charset="0"/>
            </a:defRPr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l-G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r>
              <a:rPr lang="el-GR" sz="1800" smtClean="0">
                <a:latin typeface="Calibri" pitchFamily="34" charset="0"/>
                <a:cs typeface="Calibri" pitchFamily="34" charset="0"/>
              </a:rPr>
              <a:t>«Θεωρείτε </a:t>
            </a:r>
            <a:r>
              <a:rPr lang="el-GR" sz="1800">
                <a:latin typeface="Calibri" pitchFamily="34" charset="0"/>
                <a:cs typeface="Calibri" pitchFamily="34" charset="0"/>
              </a:rPr>
              <a:t>ότι κατά το επόμενο τρίμηνο η ικανοποίηση των δανειακών αναγκών της επιχείρησής σας θα γίνεται</a:t>
            </a:r>
            <a:r>
              <a:rPr lang="el-GR" sz="1800" smtClean="0">
                <a:latin typeface="Calibri" pitchFamily="34" charset="0"/>
                <a:cs typeface="Calibri" pitchFamily="34" charset="0"/>
              </a:rPr>
              <a:t>:»</a:t>
            </a:r>
            <a:endParaRPr lang="el-GR" sz="18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29712260832164605"/>
          <c:y val="0.28905076855259815"/>
          <c:w val="0.40575478335670823"/>
          <c:h val="0.6806208360361395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el-G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el-GR"/>
                </a:p>
              </c:txPr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ΑΠΑΝΤΗΣΕΙΣ!$B$284:$B$287</c:f>
              <c:strCache>
                <c:ptCount val="4"/>
                <c:pt idx="0">
                  <c:v>Με ευνοϊκότερους όρους</c:v>
                </c:pt>
                <c:pt idx="1">
                  <c:v>Με τους σημερινούς όρους</c:v>
                </c:pt>
                <c:pt idx="2">
                  <c:v>Με δυσμενέστερους όρους</c:v>
                </c:pt>
                <c:pt idx="3">
                  <c:v>ΔΞ/ΔΑ</c:v>
                </c:pt>
              </c:strCache>
            </c:strRef>
          </c:cat>
          <c:val>
            <c:numRef>
              <c:f>ΑΠΑΝΤΗΣΕΙΣ!$D$284:$D$287</c:f>
              <c:numCache>
                <c:formatCode>0%</c:formatCode>
                <c:ptCount val="4"/>
                <c:pt idx="0">
                  <c:v>6.9686411149825808E-2</c:v>
                </c:pt>
                <c:pt idx="1">
                  <c:v>0.28571428571428581</c:v>
                </c:pt>
                <c:pt idx="2">
                  <c:v>0.32404181184668995</c:v>
                </c:pt>
                <c:pt idx="3">
                  <c:v>0.32055749128919864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r>
              <a:rPr lang="el-GR" sz="1800" smtClean="0">
                <a:latin typeface="Calibri" pitchFamily="34" charset="0"/>
                <a:cs typeface="Calibri" pitchFamily="34" charset="0"/>
              </a:rPr>
              <a:t>«Θεωρείτε </a:t>
            </a:r>
            <a:r>
              <a:rPr lang="el-GR" sz="1800">
                <a:latin typeface="Calibri" pitchFamily="34" charset="0"/>
                <a:cs typeface="Calibri" pitchFamily="34" charset="0"/>
              </a:rPr>
              <a:t>ότι κατά το επόμενο τρίμηνο η ικανοποίηση των δανειακών αναγκών της επιχείρησής σας θα γίνεται</a:t>
            </a:r>
            <a:r>
              <a:rPr lang="el-GR" sz="1800" smtClean="0">
                <a:latin typeface="Calibri" pitchFamily="34" charset="0"/>
                <a:cs typeface="Calibri" pitchFamily="34" charset="0"/>
              </a:rPr>
              <a:t>:»</a:t>
            </a:r>
            <a:endParaRPr lang="el-GR" sz="1800">
              <a:latin typeface="Calibri" pitchFamily="34" charset="0"/>
              <a:cs typeface="Calibri" pitchFamily="34" charset="0"/>
            </a:endParaRPr>
          </a:p>
        </c:rich>
      </c:tx>
      <c:layout/>
    </c:title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'ΝΕΑ ΣΥΓΚΡΙΤΙΚΑ'!$B$212</c:f>
              <c:strCache>
                <c:ptCount val="1"/>
                <c:pt idx="0">
                  <c:v>Με ευνοϊκοτερους όρους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('ΝΕΑ ΣΥΓΚΡΙΤΙΚΑ'!$D$211;'ΝΕΑ ΣΥΓΚΡΙΤΙΚΑ'!$H$211;'ΝΕΑ ΣΥΓΚΡΙΤΙΚΑ'!$L$211;'ΝΕΑ ΣΥΓΚΡΙΤΙΚΑ'!$N$211;'ΝΕΑ ΣΥΓΚΡΙΤΙΚΑ'!$P$211;'ΝΕΑ ΣΥΓΚΡΙΤΙΚΑ'!$R$211:$V$211;'ΝΕΑ ΣΥΓΚΡΙΤΙΚΑ'!$W$211)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 ΙΑΝ</c:v>
                </c:pt>
                <c:pt idx="10">
                  <c:v>2021 ΣΕΠ</c:v>
                </c:pt>
              </c:strCache>
            </c:strRef>
          </c:cat>
          <c:val>
            <c:numRef>
              <c:f>('ΝΕΑ ΣΥΓΚΡΙΤΙΚΑ'!$D$212;'ΝΕΑ ΣΥΓΚΡΙΤΙΚΑ'!$H$212;'ΝΕΑ ΣΥΓΚΡΙΤΙΚΑ'!$L$212;'ΝΕΑ ΣΥΓΚΡΙΤΙΚΑ'!$N$212;'ΝΕΑ ΣΥΓΚΡΙΤΙΚΑ'!$P$212;'ΝΕΑ ΣΥΓΚΡΙΤΙΚΑ'!$R$212:$V$212;'ΝΕΑ ΣΥΓΚΡΙΤΙΚΑ'!$W$212)</c:f>
              <c:numCache>
                <c:formatCode>0%</c:formatCode>
                <c:ptCount val="11"/>
                <c:pt idx="0">
                  <c:v>2.7397260273972605E-2</c:v>
                </c:pt>
                <c:pt idx="1">
                  <c:v>3.2142857142857147E-2</c:v>
                </c:pt>
                <c:pt idx="2">
                  <c:v>3.5087719298245612E-2</c:v>
                </c:pt>
                <c:pt idx="3">
                  <c:v>3.9800995024875635E-2</c:v>
                </c:pt>
                <c:pt idx="4">
                  <c:v>4.3103448275862058E-2</c:v>
                </c:pt>
                <c:pt idx="5">
                  <c:v>2.4242424242424235E-2</c:v>
                </c:pt>
                <c:pt idx="6">
                  <c:v>8.4337349397590383E-2</c:v>
                </c:pt>
                <c:pt idx="7">
                  <c:v>6.0000000000000005E-2</c:v>
                </c:pt>
                <c:pt idx="8">
                  <c:v>0.15000000000000002</c:v>
                </c:pt>
                <c:pt idx="9">
                  <c:v>8.0000000000000016E-2</c:v>
                </c:pt>
                <c:pt idx="10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'ΝΕΑ ΣΥΓΚΡΙΤΙΚΑ'!$B$213</c:f>
              <c:strCache>
                <c:ptCount val="1"/>
                <c:pt idx="0">
                  <c:v>Με τους σημερινούς όρους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('ΝΕΑ ΣΥΓΚΡΙΤΙΚΑ'!$D$211;'ΝΕΑ ΣΥΓΚΡΙΤΙΚΑ'!$H$211;'ΝΕΑ ΣΥΓΚΡΙΤΙΚΑ'!$L$211;'ΝΕΑ ΣΥΓΚΡΙΤΙΚΑ'!$N$211;'ΝΕΑ ΣΥΓΚΡΙΤΙΚΑ'!$P$211;'ΝΕΑ ΣΥΓΚΡΙΤΙΚΑ'!$R$211:$V$211;'ΝΕΑ ΣΥΓΚΡΙΤΙΚΑ'!$W$211)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 ΙΑΝ</c:v>
                </c:pt>
                <c:pt idx="10">
                  <c:v>2021 ΣΕΠ</c:v>
                </c:pt>
              </c:strCache>
            </c:strRef>
          </c:cat>
          <c:val>
            <c:numRef>
              <c:f>('ΝΕΑ ΣΥΓΚΡΙΤΙΚΑ'!$D$213;'ΝΕΑ ΣΥΓΚΡΙΤΙΚΑ'!$H$213;'ΝΕΑ ΣΥΓΚΡΙΤΙΚΑ'!$L$213;'ΝΕΑ ΣΥΓΚΡΙΤΙΚΑ'!$N$213;'ΝΕΑ ΣΥΓΚΡΙΤΙΚΑ'!$P$213;'ΝΕΑ ΣΥΓΚΡΙΤΙΚΑ'!$R$213:$V$213;'ΝΕΑ ΣΥΓΚΡΙΤΙΚΑ'!$W$213)</c:f>
              <c:numCache>
                <c:formatCode>0%</c:formatCode>
                <c:ptCount val="11"/>
                <c:pt idx="0">
                  <c:v>0.16438356164383558</c:v>
                </c:pt>
                <c:pt idx="1">
                  <c:v>0.2</c:v>
                </c:pt>
                <c:pt idx="2">
                  <c:v>0.2982456140350877</c:v>
                </c:pt>
                <c:pt idx="3">
                  <c:v>0.32835820895522394</c:v>
                </c:pt>
                <c:pt idx="4">
                  <c:v>0.28448275862068972</c:v>
                </c:pt>
                <c:pt idx="5">
                  <c:v>0.27878787878787886</c:v>
                </c:pt>
                <c:pt idx="6">
                  <c:v>0.37349397590361455</c:v>
                </c:pt>
                <c:pt idx="7">
                  <c:v>0.4</c:v>
                </c:pt>
                <c:pt idx="8">
                  <c:v>0.41000000000000003</c:v>
                </c:pt>
                <c:pt idx="9">
                  <c:v>0.4</c:v>
                </c:pt>
                <c:pt idx="10">
                  <c:v>0.29000000000000004</c:v>
                </c:pt>
              </c:numCache>
            </c:numRef>
          </c:val>
        </c:ser>
        <c:ser>
          <c:idx val="2"/>
          <c:order val="2"/>
          <c:tx>
            <c:strRef>
              <c:f>'ΝΕΑ ΣΥΓΚΡΙΤΙΚΑ'!$B$214</c:f>
              <c:strCache>
                <c:ptCount val="1"/>
                <c:pt idx="0">
                  <c:v>Με δυσμενέστερους όρους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('ΝΕΑ ΣΥΓΚΡΙΤΙΚΑ'!$D$211;'ΝΕΑ ΣΥΓΚΡΙΤΙΚΑ'!$H$211;'ΝΕΑ ΣΥΓΚΡΙΤΙΚΑ'!$L$211;'ΝΕΑ ΣΥΓΚΡΙΤΙΚΑ'!$N$211;'ΝΕΑ ΣΥΓΚΡΙΤΙΚΑ'!$P$211;'ΝΕΑ ΣΥΓΚΡΙΤΙΚΑ'!$R$211:$V$211;'ΝΕΑ ΣΥΓΚΡΙΤΙΚΑ'!$W$211)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 ΙΑΝ</c:v>
                </c:pt>
                <c:pt idx="10">
                  <c:v>2021 ΣΕΠ</c:v>
                </c:pt>
              </c:strCache>
            </c:strRef>
          </c:cat>
          <c:val>
            <c:numRef>
              <c:f>('ΝΕΑ ΣΥΓΚΡΙΤΙΚΑ'!$D$214;'ΝΕΑ ΣΥΓΚΡΙΤΙΚΑ'!$H$214;'ΝΕΑ ΣΥΓΚΡΙΤΙΚΑ'!$L$214;'ΝΕΑ ΣΥΓΚΡΙΤΙΚΑ'!$N$214;'ΝΕΑ ΣΥΓΚΡΙΤΙΚΑ'!$P$214;'ΝΕΑ ΣΥΓΚΡΙΤΙΚΑ'!$R$214:$V$214;'ΝΕΑ ΣΥΓΚΡΙΤΙΚΑ'!$W$214)</c:f>
              <c:numCache>
                <c:formatCode>0%</c:formatCode>
                <c:ptCount val="11"/>
                <c:pt idx="0">
                  <c:v>0.63698630136986301</c:v>
                </c:pt>
                <c:pt idx="1">
                  <c:v>0.6428571428571429</c:v>
                </c:pt>
                <c:pt idx="2">
                  <c:v>0.44736842105263164</c:v>
                </c:pt>
                <c:pt idx="3">
                  <c:v>0.41791044776119401</c:v>
                </c:pt>
                <c:pt idx="4">
                  <c:v>0.3793103448275863</c:v>
                </c:pt>
                <c:pt idx="5">
                  <c:v>0.4484848484848486</c:v>
                </c:pt>
                <c:pt idx="6">
                  <c:v>0.2590361445783132</c:v>
                </c:pt>
                <c:pt idx="7">
                  <c:v>0.28000000000000008</c:v>
                </c:pt>
                <c:pt idx="8">
                  <c:v>0.14000000000000001</c:v>
                </c:pt>
                <c:pt idx="9">
                  <c:v>0.24000000000000002</c:v>
                </c:pt>
                <c:pt idx="10">
                  <c:v>0.32000000000000006</c:v>
                </c:pt>
              </c:numCache>
            </c:numRef>
          </c:val>
        </c:ser>
        <c:ser>
          <c:idx val="3"/>
          <c:order val="3"/>
          <c:tx>
            <c:strRef>
              <c:f>'ΝΕΑ ΣΥΓΚΡΙΤΙΚΑ'!$B$215</c:f>
              <c:strCache>
                <c:ptCount val="1"/>
                <c:pt idx="0">
                  <c:v>ΔΞ/ΔΑ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('ΝΕΑ ΣΥΓΚΡΙΤΙΚΑ'!$D$211;'ΝΕΑ ΣΥΓΚΡΙΤΙΚΑ'!$H$211;'ΝΕΑ ΣΥΓΚΡΙΤΙΚΑ'!$L$211;'ΝΕΑ ΣΥΓΚΡΙΤΙΚΑ'!$N$211;'ΝΕΑ ΣΥΓΚΡΙΤΙΚΑ'!$P$211;'ΝΕΑ ΣΥΓΚΡΙΤΙΚΑ'!$R$211:$V$211;'ΝΕΑ ΣΥΓΚΡΙΤΙΚΑ'!$W$211)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 ΙΑΝ</c:v>
                </c:pt>
                <c:pt idx="10">
                  <c:v>2021 ΣΕΠ</c:v>
                </c:pt>
              </c:strCache>
            </c:strRef>
          </c:cat>
          <c:val>
            <c:numRef>
              <c:f>('ΝΕΑ ΣΥΓΚΡΙΤΙΚΑ'!$D$215;'ΝΕΑ ΣΥΓΚΡΙΤΙΚΑ'!$H$215;'ΝΕΑ ΣΥΓΚΡΙΤΙΚΑ'!$L$215;'ΝΕΑ ΣΥΓΚΡΙΤΙΚΑ'!$N$215;'ΝΕΑ ΣΥΓΚΡΙΤΙΚΑ'!$P$215;'ΝΕΑ ΣΥΓΚΡΙΤΙΚΑ'!$R$215:$V$215;'ΝΕΑ ΣΥΓΚΡΙΤΙΚΑ'!$W$215)</c:f>
              <c:numCache>
                <c:formatCode>0%</c:formatCode>
                <c:ptCount val="11"/>
                <c:pt idx="0">
                  <c:v>0.17123287671232879</c:v>
                </c:pt>
                <c:pt idx="1">
                  <c:v>0.125</c:v>
                </c:pt>
                <c:pt idx="2">
                  <c:v>0.21929824561403513</c:v>
                </c:pt>
                <c:pt idx="3">
                  <c:v>0.21393034825870649</c:v>
                </c:pt>
                <c:pt idx="4">
                  <c:v>0.2931034482758621</c:v>
                </c:pt>
                <c:pt idx="5">
                  <c:v>0.2484848484848485</c:v>
                </c:pt>
                <c:pt idx="6">
                  <c:v>0.28313253012048195</c:v>
                </c:pt>
                <c:pt idx="7">
                  <c:v>0.26</c:v>
                </c:pt>
                <c:pt idx="8">
                  <c:v>0.30000000000000004</c:v>
                </c:pt>
                <c:pt idx="9">
                  <c:v>0.28000000000000008</c:v>
                </c:pt>
                <c:pt idx="10">
                  <c:v>0.32000000000000006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202993664"/>
        <c:axId val="202995200"/>
        <c:axId val="0"/>
      </c:bar3DChart>
      <c:catAx>
        <c:axId val="20299366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 b="1" i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202995200"/>
        <c:crosses val="autoZero"/>
        <c:auto val="1"/>
        <c:lblAlgn val="ctr"/>
        <c:lblOffset val="100"/>
      </c:catAx>
      <c:valAx>
        <c:axId val="202995200"/>
        <c:scaling>
          <c:orientation val="minMax"/>
        </c:scaling>
        <c:delete val="1"/>
        <c:axPos val="b"/>
        <c:numFmt formatCode="0%" sourceLinked="1"/>
        <c:tickLblPos val="none"/>
        <c:crossAx val="20299366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Calibri" pitchFamily="34" charset="0"/>
              <a:cs typeface="Calibri" pitchFamily="34" charset="0"/>
            </a:defRPr>
          </a:pPr>
          <a:endParaRPr lang="el-GR"/>
        </a:p>
      </c:txPr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r>
              <a:rPr lang="el-GR" smtClean="0">
                <a:latin typeface="Calibri" pitchFamily="34" charset="0"/>
                <a:cs typeface="Calibri" pitchFamily="34" charset="0"/>
              </a:rPr>
              <a:t>«Νομική μορφή»</a:t>
            </a:r>
            <a:endParaRPr lang="el-GR">
              <a:latin typeface="Calibri" pitchFamily="34" charset="0"/>
              <a:cs typeface="Calibri" pitchFamily="34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42098019313927382"/>
          <c:y val="0.15055671780348323"/>
          <c:w val="0.53107475652651348"/>
          <c:h val="0.82851811192353397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0.28767030200527877"/>
                  <c:y val="2.9893100389975242E-3"/>
                </c:manualLayout>
              </c:layout>
              <c:showVal val="1"/>
            </c:dLbl>
            <c:dLbl>
              <c:idx val="1"/>
              <c:layout>
                <c:manualLayout>
                  <c:x val="0.17808161552707738"/>
                  <c:y val="1.1957475534733432E-2"/>
                </c:manualLayout>
              </c:layout>
              <c:showVal val="1"/>
            </c:dLbl>
            <c:dLbl>
              <c:idx val="2"/>
              <c:layout>
                <c:manualLayout>
                  <c:x val="0.15068444390752703"/>
                  <c:y val="5.9786200779951013E-3"/>
                </c:manualLayout>
              </c:layout>
              <c:showVal val="1"/>
            </c:dLbl>
            <c:dLbl>
              <c:idx val="3"/>
              <c:layout>
                <c:manualLayout>
                  <c:x val="0.11815030260931092"/>
                  <c:y val="1.4946550194987755E-2"/>
                </c:manualLayout>
              </c:layout>
              <c:showVal val="1"/>
            </c:dLbl>
            <c:dLbl>
              <c:idx val="4"/>
              <c:layout>
                <c:manualLayout>
                  <c:x val="8.7328484537316772E-2"/>
                  <c:y val="8.9679301169926524E-3"/>
                </c:manualLayout>
              </c:layout>
              <c:showVal val="1"/>
            </c:dLbl>
            <c:dLbl>
              <c:idx val="5"/>
              <c:layout>
                <c:manualLayout>
                  <c:x val="5.6506666465322632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3.7671110976881764E-2"/>
                  <c:y val="1.195724015599030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ΑΠΑΝΤΗΣΕΙΣ!$B$42:$B$48</c:f>
              <c:strCache>
                <c:ptCount val="7"/>
                <c:pt idx="0">
                  <c:v>ΑΤΟΜΙΚΗ/ΕΛΕΥΘΕΡΟΣ ΕΠΑΓΓΕΛΜΑΤΙΑΣ</c:v>
                </c:pt>
                <c:pt idx="1">
                  <c:v>ΑΕ</c:v>
                </c:pt>
                <c:pt idx="2">
                  <c:v>ΟΕ</c:v>
                </c:pt>
                <c:pt idx="3">
                  <c:v>ΙΚΕ</c:v>
                </c:pt>
                <c:pt idx="4">
                  <c:v>ΕΠΕ</c:v>
                </c:pt>
                <c:pt idx="5">
                  <c:v>ΕΕ</c:v>
                </c:pt>
                <c:pt idx="6">
                  <c:v>ΚοινΣΕπ</c:v>
                </c:pt>
              </c:strCache>
            </c:strRef>
          </c:cat>
          <c:val>
            <c:numRef>
              <c:f>ΑΠΑΝΤΗΣΕΙΣ!$D$42:$D$48</c:f>
              <c:numCache>
                <c:formatCode>0%</c:formatCode>
                <c:ptCount val="7"/>
                <c:pt idx="0">
                  <c:v>0.37630662020905942</c:v>
                </c:pt>
                <c:pt idx="1">
                  <c:v>0.20905923344947741</c:v>
                </c:pt>
                <c:pt idx="2">
                  <c:v>0.1742160278745645</c:v>
                </c:pt>
                <c:pt idx="3">
                  <c:v>0.11846689895470383</c:v>
                </c:pt>
                <c:pt idx="4">
                  <c:v>8.0139372822299673E-2</c:v>
                </c:pt>
                <c:pt idx="5">
                  <c:v>3.4843205574912897E-2</c:v>
                </c:pt>
                <c:pt idx="6">
                  <c:v>6.968641114982581E-3</c:v>
                </c:pt>
              </c:numCache>
            </c:numRef>
          </c:val>
        </c:ser>
        <c:dLbls/>
        <c:gapWidth val="55"/>
        <c:gapDepth val="55"/>
        <c:shape val="box"/>
        <c:axId val="141711232"/>
        <c:axId val="141712768"/>
        <c:axId val="0"/>
      </c:bar3DChart>
      <c:catAx>
        <c:axId val="14171123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 b="1" i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41712768"/>
        <c:crosses val="autoZero"/>
        <c:auto val="1"/>
        <c:lblAlgn val="ctr"/>
        <c:lblOffset val="100"/>
      </c:catAx>
      <c:valAx>
        <c:axId val="141712768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41711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r>
              <a:rPr lang="el-GR" smtClean="0">
                <a:latin typeface="Calibri" pitchFamily="34" charset="0"/>
                <a:cs typeface="Calibri" pitchFamily="34" charset="0"/>
              </a:rPr>
              <a:t>«Κύκλος </a:t>
            </a:r>
            <a:r>
              <a:rPr lang="el-GR">
                <a:latin typeface="Calibri" pitchFamily="34" charset="0"/>
                <a:cs typeface="Calibri" pitchFamily="34" charset="0"/>
              </a:rPr>
              <a:t>εργασιών </a:t>
            </a:r>
            <a:r>
              <a:rPr lang="el-GR" smtClean="0">
                <a:latin typeface="Calibri" pitchFamily="34" charset="0"/>
                <a:cs typeface="Calibri" pitchFamily="34" charset="0"/>
              </a:rPr>
              <a:t>επιχείρησης»</a:t>
            </a:r>
            <a:endParaRPr lang="el-GR">
              <a:latin typeface="Calibri" pitchFamily="34" charset="0"/>
              <a:cs typeface="Calibri" pitchFamily="34" charset="0"/>
            </a:endParaRPr>
          </a:p>
        </c:rich>
      </c:tx>
      <c:layout/>
    </c:title>
    <c:view3D>
      <c:rAngAx val="1"/>
    </c:view3D>
    <c:plotArea>
      <c:layout/>
      <c:bar3DChart>
        <c:barDir val="bar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0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29623191813638838"/>
                  <c:y val="1.7935860233985305E-2"/>
                </c:manualLayout>
              </c:layout>
              <c:showVal val="1"/>
            </c:dLbl>
            <c:dLbl>
              <c:idx val="1"/>
              <c:layout>
                <c:manualLayout>
                  <c:x val="0.17979393875329927"/>
                  <c:y val="1.4946550194987755E-2"/>
                </c:manualLayout>
              </c:layout>
              <c:showVal val="1"/>
            </c:dLbl>
            <c:dLbl>
              <c:idx val="2"/>
              <c:layout>
                <c:manualLayout>
                  <c:x val="0.16780767616974596"/>
                  <c:y val="8.9679301169926524E-3"/>
                </c:manualLayout>
              </c:layout>
              <c:showVal val="1"/>
            </c:dLbl>
            <c:dLbl>
              <c:idx val="3"/>
              <c:layout>
                <c:manualLayout>
                  <c:x val="0.12499959551419854"/>
                  <c:y val="2.9893100389975511E-3"/>
                </c:manualLayout>
              </c:layout>
              <c:showVal val="1"/>
            </c:dLbl>
            <c:dLbl>
              <c:idx val="4"/>
              <c:layout>
                <c:manualLayout>
                  <c:x val="0.21232808005151535"/>
                  <c:y val="1.1957240155990197E-2"/>
                </c:manualLayout>
              </c:layout>
              <c:showVal val="1"/>
            </c:dLbl>
            <c:dLbl>
              <c:idx val="5"/>
              <c:layout>
                <c:manualLayout>
                  <c:x val="8.7328484537316772E-2"/>
                  <c:y val="5.9786200779951013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ΑΠΑΝΤΗΣΕΙΣ!$B$57:$B$62</c:f>
              <c:strCache>
                <c:ptCount val="6"/>
                <c:pt idx="0">
                  <c:v>Μέχρι 100.000€</c:v>
                </c:pt>
                <c:pt idx="1">
                  <c:v>Από 100.001 € μέχρι 250.000 €</c:v>
                </c:pt>
                <c:pt idx="2">
                  <c:v>Από 250.001 € μέχρι 500.000 €</c:v>
                </c:pt>
                <c:pt idx="3">
                  <c:v>Από 500.001 € μέχρι 1.000.000 €</c:v>
                </c:pt>
                <c:pt idx="4">
                  <c:v>Πάνω από 1.000.000 €</c:v>
                </c:pt>
                <c:pt idx="5">
                  <c:v>ΔΞ/ΔΑ</c:v>
                </c:pt>
              </c:strCache>
            </c:strRef>
          </c:cat>
          <c:val>
            <c:numRef>
              <c:f>ΑΠΑΝΤΗΣΕΙΣ!$D$57:$D$62</c:f>
              <c:numCache>
                <c:formatCode>0%</c:formatCode>
                <c:ptCount val="6"/>
                <c:pt idx="0">
                  <c:v>0.32404181184668995</c:v>
                </c:pt>
                <c:pt idx="1">
                  <c:v>0.16027874564459926</c:v>
                </c:pt>
                <c:pt idx="2">
                  <c:v>0.14982578397212545</c:v>
                </c:pt>
                <c:pt idx="3">
                  <c:v>0.10452961672473868</c:v>
                </c:pt>
                <c:pt idx="4">
                  <c:v>0.20557491289198609</c:v>
                </c:pt>
                <c:pt idx="5">
                  <c:v>5.5749128919860627E-2</c:v>
                </c:pt>
              </c:numCache>
            </c:numRef>
          </c:val>
        </c:ser>
        <c:dLbls/>
        <c:gapWidth val="55"/>
        <c:gapDepth val="55"/>
        <c:shape val="box"/>
        <c:axId val="154824704"/>
        <c:axId val="154826240"/>
        <c:axId val="0"/>
      </c:bar3DChart>
      <c:catAx>
        <c:axId val="15482470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600" b="1" i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54826240"/>
        <c:crosses val="autoZero"/>
        <c:auto val="1"/>
        <c:lblAlgn val="ctr"/>
        <c:lblOffset val="100"/>
      </c:catAx>
      <c:valAx>
        <c:axId val="154826240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54824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2000" smtClean="0">
                <a:latin typeface="Calibri" pitchFamily="34" charset="0"/>
                <a:cs typeface="Calibri" pitchFamily="34" charset="0"/>
              </a:rPr>
              <a:t>«Πόσο </a:t>
            </a:r>
            <a:r>
              <a:rPr lang="el-GR" sz="2000">
                <a:latin typeface="Calibri" pitchFamily="34" charset="0"/>
                <a:cs typeface="Calibri" pitchFamily="34" charset="0"/>
              </a:rPr>
              <a:t>θα λέγατε ότι έχει επηρεαστεί η επιχείρησή σας από την κρίση της επιδημίας του κορωνοϊού</a:t>
            </a:r>
            <a:r>
              <a:rPr lang="el-GR" sz="2000" smtClean="0">
                <a:latin typeface="Calibri" pitchFamily="34" charset="0"/>
                <a:cs typeface="Calibri" pitchFamily="34" charset="0"/>
              </a:rPr>
              <a:t>;»</a:t>
            </a:r>
            <a:endParaRPr lang="el-GR" sz="2000">
              <a:latin typeface="Calibri" pitchFamily="34" charset="0"/>
              <a:cs typeface="Calibri" pitchFamily="34" charset="0"/>
            </a:endParaRPr>
          </a:p>
        </c:rich>
      </c:tx>
      <c:layout>
        <c:manualLayout>
          <c:xMode val="edge"/>
          <c:yMode val="edge"/>
          <c:x val="0.10532534259580073"/>
          <c:y val="3.2197277225607361E-4"/>
        </c:manualLayout>
      </c:layout>
    </c:title>
    <c:plotArea>
      <c:layout>
        <c:manualLayout>
          <c:layoutTarget val="inner"/>
          <c:xMode val="edge"/>
          <c:yMode val="edge"/>
          <c:x val="0.24621079683956687"/>
          <c:y val="0.27815943947940208"/>
          <c:w val="0.42976856057387963"/>
          <c:h val="0.7186293963694382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2060"/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el-GR"/>
                </a:p>
              </c:txPr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ΑΠΑΝΤΗΣΕΙΣ!$B$76:$B$80</c:f>
              <c:strCache>
                <c:ptCount val="5"/>
                <c:pt idx="0">
                  <c:v>Πολύ</c:v>
                </c:pt>
                <c:pt idx="1">
                  <c:v>Αρκετά</c:v>
                </c:pt>
                <c:pt idx="2">
                  <c:v>Λίγο</c:v>
                </c:pt>
                <c:pt idx="3">
                  <c:v>Καθόλου</c:v>
                </c:pt>
                <c:pt idx="4">
                  <c:v>Δεν έχω γνώμη / Δεν απαντώ</c:v>
                </c:pt>
              </c:strCache>
            </c:strRef>
          </c:cat>
          <c:val>
            <c:numRef>
              <c:f>ΑΠΑΝΤΗΣΕΙΣ!$D$76:$D$80</c:f>
              <c:numCache>
                <c:formatCode>0%</c:formatCode>
                <c:ptCount val="5"/>
                <c:pt idx="0">
                  <c:v>0.37282229965156805</c:v>
                </c:pt>
                <c:pt idx="1">
                  <c:v>0.37630662020905942</c:v>
                </c:pt>
                <c:pt idx="2">
                  <c:v>0.1742160278745645</c:v>
                </c:pt>
                <c:pt idx="3">
                  <c:v>7.3170731707317069E-2</c:v>
                </c:pt>
                <c:pt idx="4">
                  <c:v>3.4843205574912901E-3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r>
              <a:rPr lang="el-GR" smtClean="0">
                <a:latin typeface="Calibri" pitchFamily="34" charset="0"/>
                <a:cs typeface="Calibri" pitchFamily="34" charset="0"/>
              </a:rPr>
              <a:t>«Πόσο </a:t>
            </a:r>
            <a:r>
              <a:rPr lang="el-GR">
                <a:latin typeface="Calibri" pitchFamily="34" charset="0"/>
                <a:cs typeface="Calibri" pitchFamily="34" charset="0"/>
              </a:rPr>
              <a:t>θα λέγατε ότι έχει επηρεαστεί η επιχείρησή σας από την κρίση της επιδημίας του κορωνοϊού</a:t>
            </a:r>
            <a:r>
              <a:rPr lang="el-GR" smtClean="0">
                <a:latin typeface="Calibri" pitchFamily="34" charset="0"/>
                <a:cs typeface="Calibri" pitchFamily="34" charset="0"/>
              </a:rPr>
              <a:t>;» </a:t>
            </a:r>
          </a:p>
          <a:p>
            <a:pPr>
              <a:defRPr>
                <a:latin typeface="Calibri" pitchFamily="34" charset="0"/>
                <a:cs typeface="Calibri" pitchFamily="34" charset="0"/>
              </a:defRPr>
            </a:pPr>
            <a:r>
              <a:rPr lang="el-GR" sz="1400" smtClean="0">
                <a:latin typeface="Calibri" pitchFamily="34" charset="0"/>
                <a:cs typeface="Calibri" pitchFamily="34" charset="0"/>
              </a:rPr>
              <a:t>[ΣΥΓΚΡΙΤΙΚΑ</a:t>
            </a:r>
            <a:r>
              <a:rPr lang="el-GR" sz="1400" baseline="0" smtClean="0">
                <a:latin typeface="Calibri" pitchFamily="34" charset="0"/>
                <a:cs typeface="Calibri" pitchFamily="34" charset="0"/>
              </a:rPr>
              <a:t> ΑΠΟΤΕΛΕΣΜΑΤΑ]</a:t>
            </a:r>
            <a:endParaRPr lang="el-GR" sz="14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ΑΠΑΝΤΗΣΕΙΣ!$G$75</c:f>
              <c:strCache>
                <c:ptCount val="1"/>
                <c:pt idx="0">
                  <c:v>Πολύ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350302957791014E-2"/>
                  <c:y val="-3.5273858460171101E-2"/>
                </c:manualLayout>
              </c:layout>
              <c:showVal val="1"/>
            </c:dLbl>
            <c:dLbl>
              <c:idx val="1"/>
              <c:layout>
                <c:manualLayout>
                  <c:x val="-2.7133737277054693E-2"/>
                  <c:y val="-4.1152834870199613E-2"/>
                </c:manualLayout>
              </c:layout>
              <c:showVal val="1"/>
            </c:dLbl>
            <c:dLbl>
              <c:idx val="2"/>
              <c:layout>
                <c:manualLayout>
                  <c:x val="-5.0875757394477526E-3"/>
                  <c:y val="3.527385846017110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ΑΠΑΝΤΗΣΕΙΣ!$H$74:$J$74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ΑΠΑΝΤΗΣΕΙΣ!$H$75:$J$75</c:f>
              <c:numCache>
                <c:formatCode>0%</c:formatCode>
                <c:ptCount val="3"/>
                <c:pt idx="0">
                  <c:v>0.54</c:v>
                </c:pt>
                <c:pt idx="1">
                  <c:v>0.52</c:v>
                </c:pt>
                <c:pt idx="2">
                  <c:v>0.37000000000000005</c:v>
                </c:pt>
              </c:numCache>
            </c:numRef>
          </c:val>
        </c:ser>
        <c:ser>
          <c:idx val="1"/>
          <c:order val="1"/>
          <c:tx>
            <c:strRef>
              <c:f>ΑΠΑΝΤΗΣΕΙΣ!$G$76</c:f>
              <c:strCache>
                <c:ptCount val="1"/>
                <c:pt idx="0">
                  <c:v>Αρκετά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350302957791014E-2"/>
                  <c:y val="-4.1152834870199613E-2"/>
                </c:manualLayout>
              </c:layout>
              <c:showVal val="1"/>
            </c:dLbl>
            <c:dLbl>
              <c:idx val="1"/>
              <c:layout>
                <c:manualLayout>
                  <c:x val="-2.7133737277054693E-2"/>
                  <c:y val="-3.5273858460171163E-2"/>
                </c:manualLayout>
              </c:layout>
              <c:showVal val="1"/>
            </c:dLbl>
            <c:dLbl>
              <c:idx val="2"/>
              <c:layout>
                <c:manualLayout>
                  <c:x val="-5.0875757394477526E-3"/>
                  <c:y val="-1.763692923008560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ΑΠΑΝΤΗΣΕΙΣ!$H$74:$J$74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ΑΠΑΝΤΗΣΕΙΣ!$H$76:$J$76</c:f>
              <c:numCache>
                <c:formatCode>0%</c:formatCode>
                <c:ptCount val="3"/>
                <c:pt idx="0">
                  <c:v>0.36000000000000004</c:v>
                </c:pt>
                <c:pt idx="1">
                  <c:v>0.38000000000000006</c:v>
                </c:pt>
                <c:pt idx="2">
                  <c:v>0.38000000000000006</c:v>
                </c:pt>
              </c:numCache>
            </c:numRef>
          </c:val>
        </c:ser>
        <c:ser>
          <c:idx val="2"/>
          <c:order val="2"/>
          <c:tx>
            <c:strRef>
              <c:f>ΑΠΑΝΤΗΣΕΙΣ!$G$77</c:f>
              <c:strCache>
                <c:ptCount val="1"/>
                <c:pt idx="0">
                  <c:v>Λίγο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350302957791014E-2"/>
                  <c:y val="-4.1152834870199613E-2"/>
                </c:manualLayout>
              </c:layout>
              <c:showVal val="1"/>
            </c:dLbl>
            <c:dLbl>
              <c:idx val="1"/>
              <c:layout>
                <c:manualLayout>
                  <c:x val="-2.7133737277054693E-2"/>
                  <c:y val="-4.4092323075213886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B0F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ΑΠΑΝΤΗΣΕΙΣ!$H$74:$J$74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ΑΠΑΝΤΗΣΕΙΣ!$H$77:$J$77</c:f>
              <c:numCache>
                <c:formatCode>0%</c:formatCode>
                <c:ptCount val="3"/>
                <c:pt idx="0">
                  <c:v>7.0000000000000021E-2</c:v>
                </c:pt>
                <c:pt idx="1">
                  <c:v>8.0000000000000016E-2</c:v>
                </c:pt>
                <c:pt idx="2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ΑΠΑΝΤΗΣΕΙΣ!$G$78</c:f>
              <c:strCache>
                <c:ptCount val="1"/>
                <c:pt idx="0">
                  <c:v>Καθόλου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871010058711428E-2"/>
                  <c:y val="-3.2334370255156841E-2"/>
                </c:manualLayout>
              </c:layout>
              <c:showVal val="1"/>
            </c:dLbl>
            <c:dLbl>
              <c:idx val="1"/>
              <c:layout>
                <c:manualLayout>
                  <c:x val="-1.6958585798159183E-2"/>
                  <c:y val="-3.233437025515684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ΑΠΑΝΤΗΣΕΙΣ!$H$74:$J$74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ΑΠΑΝΤΗΣΕΙΣ!$H$78:$J$78</c:f>
              <c:numCache>
                <c:formatCode>0%</c:formatCode>
                <c:ptCount val="3"/>
                <c:pt idx="0">
                  <c:v>2.0000000000000004E-2</c:v>
                </c:pt>
                <c:pt idx="1">
                  <c:v>2.0000000000000004E-2</c:v>
                </c:pt>
                <c:pt idx="2">
                  <c:v>7.0000000000000021E-2</c:v>
                </c:pt>
              </c:numCache>
            </c:numRef>
          </c:val>
        </c:ser>
        <c:ser>
          <c:idx val="4"/>
          <c:order val="4"/>
          <c:tx>
            <c:strRef>
              <c:f>ΑΠΑΝΤΗΣΕΙΣ!$G$79</c:f>
              <c:strCache>
                <c:ptCount val="1"/>
                <c:pt idx="0">
                  <c:v>Δεν έχω γνώμη / Δεν απαντώ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179898814661643E-2"/>
                  <c:y val="-8.8184646150428845E-3"/>
                </c:manualLayout>
              </c:layout>
              <c:showVal val="1"/>
            </c:dLbl>
            <c:dLbl>
              <c:idx val="1"/>
              <c:layout>
                <c:manualLayout>
                  <c:x val="3.9004747335766116E-2"/>
                  <c:y val="-2.0576417435099807E-2"/>
                </c:manualLayout>
              </c:layout>
              <c:showVal val="1"/>
            </c:dLbl>
            <c:dLbl>
              <c:idx val="2"/>
              <c:layout>
                <c:manualLayout>
                  <c:x val="-5.0875757394477526E-3"/>
                  <c:y val="-2.057641743509980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ΑΠΑΝΤΗΣΕΙΣ!$H$74:$J$74</c:f>
              <c:strCache>
                <c:ptCount val="3"/>
                <c:pt idx="0">
                  <c:v>Μάιος 2020</c:v>
                </c:pt>
                <c:pt idx="1">
                  <c:v>Αύγουστος 2020</c:v>
                </c:pt>
                <c:pt idx="2">
                  <c:v>Σεπτέμβριος 2021</c:v>
                </c:pt>
              </c:strCache>
            </c:strRef>
          </c:cat>
          <c:val>
            <c:numRef>
              <c:f>ΑΠΑΝΤΗΣΕΙΣ!$H$79:$J$79</c:f>
              <c:numCache>
                <c:formatCode>0%</c:formatCode>
                <c:ptCount val="3"/>
                <c:pt idx="0">
                  <c:v>1.0000000000000002E-2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/>
        <c:marker val="1"/>
        <c:axId val="155114880"/>
        <c:axId val="155395200"/>
      </c:lineChart>
      <c:catAx>
        <c:axId val="1551148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55395200"/>
        <c:crosses val="autoZero"/>
        <c:auto val="1"/>
        <c:lblAlgn val="ctr"/>
        <c:lblOffset val="100"/>
      </c:catAx>
      <c:valAx>
        <c:axId val="155395200"/>
        <c:scaling>
          <c:orientation val="minMax"/>
        </c:scaling>
        <c:axPos val="l"/>
        <c:numFmt formatCode="0%" sourceLinked="1"/>
        <c:majorTickMark val="none"/>
        <c:tickLblPos val="nextTo"/>
        <c:crossAx val="1551148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l-GR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2000" smtClean="0">
                <a:latin typeface="Calibri" pitchFamily="34" charset="0"/>
                <a:cs typeface="Calibri" pitchFamily="34" charset="0"/>
              </a:rPr>
              <a:t>«Έχει</a:t>
            </a:r>
            <a:r>
              <a:rPr lang="el-GR" sz="2000">
                <a:latin typeface="Calibri" pitchFamily="34" charset="0"/>
                <a:cs typeface="Calibri" pitchFamily="34" charset="0"/>
              </a:rPr>
              <a:t> μειωθεί ο κύκλος εργασιών της επιχείρησής σας λόγω της πανδημίας του κορωνοϊού</a:t>
            </a:r>
            <a:r>
              <a:rPr lang="el-GR" sz="2000" smtClean="0">
                <a:latin typeface="Calibri" pitchFamily="34" charset="0"/>
                <a:cs typeface="Calibri" pitchFamily="34" charset="0"/>
              </a:rPr>
              <a:t>;»</a:t>
            </a:r>
            <a:endParaRPr lang="el-GR" sz="20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1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ΑΠΑΝΤΗΣΕΙΣ!$B$89:$B$90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ΑΠΑΝΤΗΣΕΙΣ!$D$89:$D$90</c:f>
              <c:numCache>
                <c:formatCode>0%</c:formatCode>
                <c:ptCount val="2"/>
                <c:pt idx="0">
                  <c:v>0.71428571428571441</c:v>
                </c:pt>
                <c:pt idx="1">
                  <c:v>0.28571428571428581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2000" smtClean="0">
                <a:latin typeface="Calibri" pitchFamily="34" charset="0"/>
                <a:cs typeface="Calibri" pitchFamily="34" charset="0"/>
              </a:rPr>
              <a:t>«Έχει </a:t>
            </a:r>
            <a:r>
              <a:rPr lang="el-GR" sz="2000">
                <a:latin typeface="Calibri" pitchFamily="34" charset="0"/>
                <a:cs typeface="Calibri" pitchFamily="34" charset="0"/>
              </a:rPr>
              <a:t>μειωθεί ο κύκλος εργασιών της επιχείρησής σας λόγω της πανδημίας του κορωνοϊού</a:t>
            </a:r>
            <a:r>
              <a:rPr lang="el-GR" sz="2000" smtClean="0">
                <a:latin typeface="Calibri" pitchFamily="34" charset="0"/>
                <a:cs typeface="Calibri" pitchFamily="34" charset="0"/>
              </a:rPr>
              <a:t>;»</a:t>
            </a:r>
          </a:p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r>
              <a:rPr lang="el-GR" sz="1600" smtClean="0">
                <a:latin typeface="Calibri" pitchFamily="34" charset="0"/>
                <a:cs typeface="Calibri" pitchFamily="34" charset="0"/>
              </a:rPr>
              <a:t>[ΣΥΓΚΡΙΤΙΚΑ</a:t>
            </a:r>
            <a:r>
              <a:rPr lang="el-GR" sz="1600" baseline="0" smtClean="0">
                <a:latin typeface="Calibri" pitchFamily="34" charset="0"/>
                <a:cs typeface="Calibri" pitchFamily="34" charset="0"/>
              </a:rPr>
              <a:t> ΑΠΟΤΕΛΕΣΜΑΤΑ]</a:t>
            </a:r>
            <a:endParaRPr lang="el-GR" sz="1600">
              <a:latin typeface="Calibri" pitchFamily="34" charset="0"/>
              <a:cs typeface="Calibri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ΑΠΑΝΤΗΣΕΙΣ!$F$88</c:f>
              <c:strCache>
                <c:ptCount val="1"/>
                <c:pt idx="0">
                  <c:v>Ναι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193459252602289E-2"/>
                  <c:y val="-3.886103050696816E-2"/>
                </c:manualLayout>
              </c:layout>
              <c:showVal val="1"/>
            </c:dLbl>
            <c:dLbl>
              <c:idx val="1"/>
              <c:layout>
                <c:manualLayout>
                  <c:x val="-2.0954767402081836E-2"/>
                  <c:y val="-4.7828960623960859E-2"/>
                </c:manualLayout>
              </c:layout>
              <c:showVal val="1"/>
            </c:dLbl>
            <c:dLbl>
              <c:idx val="2"/>
              <c:layout>
                <c:manualLayout>
                  <c:x val="-3.3178381719962909E-2"/>
                  <c:y val="-4.483965058496326E-2"/>
                </c:manualLayout>
              </c:layout>
              <c:showVal val="1"/>
            </c:dLbl>
            <c:dLbl>
              <c:idx val="3"/>
              <c:layout>
                <c:manualLayout>
                  <c:x val="-2.0954767402081836E-2"/>
                  <c:y val="-2.989310038997550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ΑΠΑΝΤΗΣΕΙΣ!$G$87:$K$87</c:f>
              <c:strCache>
                <c:ptCount val="5"/>
                <c:pt idx="0">
                  <c:v>Αύγουστος 2020</c:v>
                </c:pt>
                <c:pt idx="1">
                  <c:v>Σεπτέμβριος 2020</c:v>
                </c:pt>
                <c:pt idx="2">
                  <c:v>Ιανουάριος 2021</c:v>
                </c:pt>
                <c:pt idx="3">
                  <c:v>Μάρτιος 2021</c:v>
                </c:pt>
                <c:pt idx="4">
                  <c:v>Σεπτέμβριος 2021</c:v>
                </c:pt>
              </c:strCache>
            </c:strRef>
          </c:cat>
          <c:val>
            <c:numRef>
              <c:f>ΑΠΑΝΤΗΣΕΙΣ!$G$88:$K$88</c:f>
              <c:numCache>
                <c:formatCode>0%</c:formatCode>
                <c:ptCount val="5"/>
                <c:pt idx="0">
                  <c:v>0.9</c:v>
                </c:pt>
                <c:pt idx="1">
                  <c:v>0.78</c:v>
                </c:pt>
                <c:pt idx="2">
                  <c:v>0.81</c:v>
                </c:pt>
                <c:pt idx="3">
                  <c:v>0.73000000000000009</c:v>
                </c:pt>
                <c:pt idx="4">
                  <c:v>0.71000000000000008</c:v>
                </c:pt>
              </c:numCache>
            </c:numRef>
          </c:val>
        </c:ser>
        <c:ser>
          <c:idx val="1"/>
          <c:order val="1"/>
          <c:tx>
            <c:strRef>
              <c:f>ΑΠΑΝΤΗΣΕΙΣ!$F$89</c:f>
              <c:strCache>
                <c:ptCount val="1"/>
                <c:pt idx="0">
                  <c:v>Όχι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193459252602289E-2"/>
                  <c:y val="-4.7828960623960692E-2"/>
                </c:manualLayout>
              </c:layout>
              <c:showVal val="1"/>
            </c:dLbl>
            <c:dLbl>
              <c:idx val="1"/>
              <c:layout>
                <c:manualLayout>
                  <c:x val="-2.0954767402081836E-2"/>
                  <c:y val="-4.483965058496326E-2"/>
                </c:manualLayout>
              </c:layout>
              <c:showVal val="1"/>
            </c:dLbl>
            <c:dLbl>
              <c:idx val="2"/>
              <c:layout>
                <c:manualLayout>
                  <c:x val="-3.4924612336803058E-2"/>
                  <c:y val="-4.1850340545965696E-2"/>
                </c:manualLayout>
              </c:layout>
              <c:showVal val="1"/>
            </c:dLbl>
            <c:dLbl>
              <c:idx val="3"/>
              <c:layout>
                <c:manualLayout>
                  <c:x val="-2.9685920486282606E-2"/>
                  <c:y val="-3.587172046797061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ΑΠΑΝΤΗΣΕΙΣ!$G$87:$K$87</c:f>
              <c:strCache>
                <c:ptCount val="5"/>
                <c:pt idx="0">
                  <c:v>Αύγουστος 2020</c:v>
                </c:pt>
                <c:pt idx="1">
                  <c:v>Σεπτέμβριος 2020</c:v>
                </c:pt>
                <c:pt idx="2">
                  <c:v>Ιανουάριος 2021</c:v>
                </c:pt>
                <c:pt idx="3">
                  <c:v>Μάρτιος 2021</c:v>
                </c:pt>
                <c:pt idx="4">
                  <c:v>Σεπτέμβριος 2021</c:v>
                </c:pt>
              </c:strCache>
            </c:strRef>
          </c:cat>
          <c:val>
            <c:numRef>
              <c:f>ΑΠΑΝΤΗΣΕΙΣ!$G$89:$K$89</c:f>
              <c:numCache>
                <c:formatCode>0%</c:formatCode>
                <c:ptCount val="5"/>
                <c:pt idx="0">
                  <c:v>0.1</c:v>
                </c:pt>
                <c:pt idx="1">
                  <c:v>0.21000000000000002</c:v>
                </c:pt>
                <c:pt idx="2">
                  <c:v>0.19</c:v>
                </c:pt>
                <c:pt idx="3">
                  <c:v>0.25</c:v>
                </c:pt>
                <c:pt idx="4">
                  <c:v>0.29000000000000004</c:v>
                </c:pt>
              </c:numCache>
            </c:numRef>
          </c:val>
        </c:ser>
        <c:ser>
          <c:idx val="2"/>
          <c:order val="2"/>
          <c:tx>
            <c:strRef>
              <c:f>ΑΠΑΝΤΗΣΕΙΣ!$F$90</c:f>
              <c:strCache>
                <c:ptCount val="1"/>
                <c:pt idx="0">
                  <c:v>ΔΞ/ΔΑ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386918505204598E-3"/>
                  <c:y val="-2.690379035097807E-2"/>
                </c:manualLayout>
              </c:layout>
              <c:showVal val="1"/>
            </c:dLbl>
            <c:dLbl>
              <c:idx val="1"/>
              <c:layout>
                <c:manualLayout>
                  <c:x val="-1.0477383701040918E-2"/>
                  <c:y val="-3.8861030506968271E-2"/>
                </c:manualLayout>
              </c:layout>
              <c:showVal val="1"/>
            </c:dLbl>
            <c:dLbl>
              <c:idx val="2"/>
              <c:layout>
                <c:manualLayout>
                  <c:x val="-2.2700998018921996E-2"/>
                  <c:y val="-4.4839650584963364E-2"/>
                </c:manualLayout>
              </c:layout>
              <c:showVal val="1"/>
            </c:dLbl>
            <c:dLbl>
              <c:idx val="3"/>
              <c:layout>
                <c:manualLayout>
                  <c:x val="-2.0954767402081836E-2"/>
                  <c:y val="-3.2882410428973184E-2"/>
                </c:manualLayout>
              </c:layout>
              <c:showVal val="1"/>
            </c:dLbl>
            <c:dLbl>
              <c:idx val="4"/>
              <c:layout>
                <c:manualLayout>
                  <c:x val="-5.2386918505204598E-3"/>
                  <c:y val="-2.6903790350978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ΑΠΑΝΤΗΣΕΙΣ!$G$87:$K$87</c:f>
              <c:strCache>
                <c:ptCount val="5"/>
                <c:pt idx="0">
                  <c:v>Αύγουστος 2020</c:v>
                </c:pt>
                <c:pt idx="1">
                  <c:v>Σεπτέμβριος 2020</c:v>
                </c:pt>
                <c:pt idx="2">
                  <c:v>Ιανουάριος 2021</c:v>
                </c:pt>
                <c:pt idx="3">
                  <c:v>Μάρτιος 2021</c:v>
                </c:pt>
                <c:pt idx="4">
                  <c:v>Σεπτέμβριος 2021</c:v>
                </c:pt>
              </c:strCache>
            </c:strRef>
          </c:cat>
          <c:val>
            <c:numRef>
              <c:f>ΑΠΑΝΤΗΣΕΙΣ!$G$90:$K$90</c:f>
              <c:numCache>
                <c:formatCode>0%</c:formatCode>
                <c:ptCount val="5"/>
                <c:pt idx="0">
                  <c:v>0</c:v>
                </c:pt>
                <c:pt idx="1">
                  <c:v>1.0000000000000002E-2</c:v>
                </c:pt>
                <c:pt idx="2">
                  <c:v>0</c:v>
                </c:pt>
                <c:pt idx="3">
                  <c:v>2.0000000000000004E-2</c:v>
                </c:pt>
                <c:pt idx="4">
                  <c:v>0</c:v>
                </c:pt>
              </c:numCache>
            </c:numRef>
          </c:val>
        </c:ser>
        <c:dLbls/>
        <c:marker val="1"/>
        <c:axId val="155855872"/>
        <c:axId val="155869952"/>
      </c:lineChart>
      <c:catAx>
        <c:axId val="1558558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55869952"/>
        <c:crosses val="autoZero"/>
        <c:auto val="1"/>
        <c:lblAlgn val="ctr"/>
        <c:lblOffset val="100"/>
      </c:catAx>
      <c:valAx>
        <c:axId val="155869952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55855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el-GR"/>
        </a:p>
      </c:txPr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r>
              <a:rPr lang="el-GR" sz="1800" smtClean="0">
                <a:latin typeface="Calibri" pitchFamily="34" charset="0"/>
                <a:cs typeface="Calibri" pitchFamily="34" charset="0"/>
              </a:rPr>
              <a:t>«Σε</a:t>
            </a:r>
            <a:r>
              <a:rPr lang="el-GR" sz="1800">
                <a:latin typeface="Calibri" pitchFamily="34" charset="0"/>
                <a:cs typeface="Calibri" pitchFamily="34" charset="0"/>
              </a:rPr>
              <a:t> τι ποσοστό εκτιμάτε ότι έχει μειωθεί ο κύκλος εργασιών της επιχείρησής σας λόγω της πανδημίας του κορωνοϊού</a:t>
            </a:r>
            <a:r>
              <a:rPr lang="el-GR" sz="1800" smtClean="0">
                <a:latin typeface="Calibri" pitchFamily="34" charset="0"/>
                <a:cs typeface="Calibri" pitchFamily="34" charset="0"/>
              </a:rPr>
              <a:t>;»</a:t>
            </a:r>
            <a:r>
              <a:rPr lang="el-GR" sz="1800" baseline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400" baseline="0" smtClean="0">
                <a:latin typeface="Calibri" pitchFamily="34" charset="0"/>
                <a:cs typeface="Calibri" pitchFamily="34" charset="0"/>
              </a:rPr>
              <a:t>(Όσοι απάντησαν «Ναι» στην προηγούμενη ερώτηση, Ν=205)</a:t>
            </a:r>
            <a:endParaRPr lang="el-GR" sz="1400" smtClean="0">
              <a:latin typeface="Calibri" pitchFamily="34" charset="0"/>
              <a:cs typeface="Calibri" pitchFamily="34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305439503765764"/>
          <c:y val="0.22687249917557661"/>
          <c:w val="0.83118723590293353"/>
          <c:h val="0.74233286248617891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2"/>
            <c:spPr>
              <a:solidFill>
                <a:srgbClr val="002060"/>
              </a:solidFill>
            </c:spPr>
          </c:dPt>
          <c:dPt>
            <c:idx val="1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7.6537496428265892E-2"/>
                  <c:y val="1.1198270738877341E-2"/>
                </c:manualLayout>
              </c:layout>
              <c:showVal val="1"/>
            </c:dLbl>
            <c:dLbl>
              <c:idx val="1"/>
              <c:layout>
                <c:manualLayout>
                  <c:x val="0.31946140149278512"/>
                  <c:y val="1.3997562881020276E-2"/>
                </c:manualLayout>
              </c:layout>
              <c:showVal val="1"/>
            </c:dLbl>
            <c:dLbl>
              <c:idx val="2"/>
              <c:layout>
                <c:manualLayout>
                  <c:x val="0.42761239678982188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0.36771338400992448"/>
                  <c:y val="2.7995125762040039E-3"/>
                </c:manualLayout>
              </c:layout>
              <c:showVal val="1"/>
            </c:dLbl>
            <c:dLbl>
              <c:idx val="4"/>
              <c:layout>
                <c:manualLayout>
                  <c:x val="0.19966337593299069"/>
                  <c:y val="2.7995125762040555E-3"/>
                </c:manualLayout>
              </c:layout>
              <c:showVal val="1"/>
            </c:dLbl>
            <c:dLbl>
              <c:idx val="5"/>
              <c:layout>
                <c:manualLayout>
                  <c:x val="0.13310891728866042"/>
                  <c:y val="2.7995125762040555E-3"/>
                </c:manualLayout>
              </c:layout>
              <c:showVal val="1"/>
            </c:dLbl>
            <c:dLbl>
              <c:idx val="6"/>
              <c:layout>
                <c:manualLayout>
                  <c:x val="0.12312574849201095"/>
                  <c:y val="5.599025152408111E-3"/>
                </c:manualLayout>
              </c:layout>
              <c:showVal val="1"/>
            </c:dLbl>
            <c:dLbl>
              <c:idx val="7"/>
              <c:layout>
                <c:manualLayout>
                  <c:x val="0.10981485676314492"/>
                  <c:y val="5.599025152408111E-3"/>
                </c:manualLayout>
              </c:layout>
              <c:showVal val="1"/>
            </c:dLbl>
            <c:dLbl>
              <c:idx val="8"/>
              <c:layout>
                <c:manualLayout>
                  <c:x val="8.6520796237629344E-2"/>
                  <c:y val="8.3985377286121647E-3"/>
                </c:manualLayout>
              </c:layout>
              <c:showVal val="1"/>
            </c:dLbl>
            <c:dLbl>
              <c:idx val="9"/>
              <c:layout>
                <c:manualLayout>
                  <c:x val="6.156287424600547E-2"/>
                  <c:y val="8.3989785967344011E-3"/>
                </c:manualLayout>
              </c:layout>
              <c:showVal val="1"/>
            </c:dLbl>
            <c:dLbl>
              <c:idx val="10"/>
              <c:layout>
                <c:manualLayout>
                  <c:x val="6.156287424600547E-2"/>
                  <c:y val="1.119805030481622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ΑΠΑΝΤΗΣΕΙΣ!$B$102:$B$112</c:f>
              <c:strCache>
                <c:ptCount val="11"/>
                <c:pt idx="0">
                  <c:v>1-10%</c:v>
                </c:pt>
                <c:pt idx="1">
                  <c:v>11-20%</c:v>
                </c:pt>
                <c:pt idx="2">
                  <c:v>21-30%</c:v>
                </c:pt>
                <c:pt idx="3">
                  <c:v>31-40%</c:v>
                </c:pt>
                <c:pt idx="4">
                  <c:v>41-50%</c:v>
                </c:pt>
                <c:pt idx="5">
                  <c:v>51-60%</c:v>
                </c:pt>
                <c:pt idx="6">
                  <c:v>61-70%</c:v>
                </c:pt>
                <c:pt idx="7">
                  <c:v>71-80%</c:v>
                </c:pt>
                <c:pt idx="8">
                  <c:v>81-90%</c:v>
                </c:pt>
                <c:pt idx="9">
                  <c:v>91-100%</c:v>
                </c:pt>
                <c:pt idx="10">
                  <c:v>ΔΞ/ΔΑ</c:v>
                </c:pt>
              </c:strCache>
            </c:strRef>
          </c:cat>
          <c:val>
            <c:numRef>
              <c:f>ΑΠΑΝΤΗΣΕΙΣ!$D$102:$D$112</c:f>
              <c:numCache>
                <c:formatCode>0%</c:formatCode>
                <c:ptCount val="11"/>
                <c:pt idx="0">
                  <c:v>2.9268292682926838E-2</c:v>
                </c:pt>
                <c:pt idx="1">
                  <c:v>0.17560975609756099</c:v>
                </c:pt>
                <c:pt idx="2">
                  <c:v>0.24390243902439029</c:v>
                </c:pt>
                <c:pt idx="3">
                  <c:v>0.20487804878048779</c:v>
                </c:pt>
                <c:pt idx="4">
                  <c:v>0.1024390243902439</c:v>
                </c:pt>
                <c:pt idx="5">
                  <c:v>6.3414634146341492E-2</c:v>
                </c:pt>
                <c:pt idx="6">
                  <c:v>5.8536585365853662E-2</c:v>
                </c:pt>
                <c:pt idx="7">
                  <c:v>4.8780487804878071E-2</c:v>
                </c:pt>
                <c:pt idx="8">
                  <c:v>3.4146341463414644E-2</c:v>
                </c:pt>
                <c:pt idx="9">
                  <c:v>1.9512195121951223E-2</c:v>
                </c:pt>
                <c:pt idx="10">
                  <c:v>1.9512195121951223E-2</c:v>
                </c:pt>
              </c:numCache>
            </c:numRef>
          </c:val>
        </c:ser>
        <c:dLbls/>
        <c:gapWidth val="55"/>
        <c:gapDepth val="55"/>
        <c:shape val="box"/>
        <c:axId val="156281856"/>
        <c:axId val="156283648"/>
        <c:axId val="0"/>
      </c:bar3DChart>
      <c:catAx>
        <c:axId val="15628185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600" b="1" i="1">
                <a:latin typeface="Calibri" pitchFamily="34" charset="0"/>
                <a:cs typeface="Calibri" pitchFamily="34" charset="0"/>
              </a:defRPr>
            </a:pPr>
            <a:endParaRPr lang="el-GR"/>
          </a:p>
        </c:txPr>
        <c:crossAx val="156283648"/>
        <c:crosses val="autoZero"/>
        <c:auto val="1"/>
        <c:lblAlgn val="ctr"/>
        <c:lblOffset val="100"/>
      </c:catAx>
      <c:valAx>
        <c:axId val="156283648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56281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FD30B3-3B76-4134-9DA6-213FE50EC99F}" type="datetimeFigureOut">
              <a:rPr lang="el-GR"/>
              <a:pPr>
                <a:defRPr/>
              </a:pPr>
              <a:t>2/9/2021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743B05-178E-4667-B525-2707C6ACCB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13371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4AD4F-1601-48D5-A4ED-93BB55D9CEC4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4AD4F-1601-48D5-A4ED-93BB55D9CEC4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l-G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l-G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l-G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l-G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l-G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l-G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l-G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l-G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l-G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l-G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l-G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4AD4F-1601-48D5-A4ED-93BB55D9CEC4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12052-F8CF-4A76-A1BD-DF643C63AD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6" descr="ΛΟΓΟΤΥΠΟ ΕΛΛΗΝΙΚΟ.jpg"/>
          <p:cNvPicPr>
            <a:picLocks noChangeAspect="1"/>
          </p:cNvPicPr>
          <p:nvPr userDrawn="1"/>
        </p:nvPicPr>
        <p:blipFill>
          <a:blip r:embed="rId2" cstate="print"/>
          <a:srcRect l="13332" t="15099" r="13332" b="20131"/>
          <a:stretch>
            <a:fillRect/>
          </a:stretch>
        </p:blipFill>
        <p:spPr bwMode="auto">
          <a:xfrm>
            <a:off x="138113" y="5929313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9AC35D-9D69-451A-9409-05AF9DB77AFA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715008" y="6303772"/>
            <a:ext cx="2895600" cy="476250"/>
          </a:xfrm>
        </p:spPr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C87EFC-1356-4976-9037-317B2EB31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logo-palmos_dark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44208" y="6120728"/>
            <a:ext cx="2520280" cy="404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319AAC-1EB1-485E-907A-F719508F97E5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6E722D-A3DB-4AE1-83C4-AB326C131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2D79E7-B96D-41A5-8DEF-167BE5451390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094FDE-BA24-42C6-A717-7FFC96A20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A7C386-9086-4C10-81CD-84D6267864A5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0D5578-BB16-4EB9-950D-C0E0C7716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1891FF-7091-47A4-91EE-E74E0B1028E9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CA16D5-5BA7-4852-9999-0B0914307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CCF144-E27C-44D9-8EDC-77825795035E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D842A2-F327-4D46-9E69-64AFA47D5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BCF86A-2F82-4FEA-A8AD-348769681D5A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7AE02-5C53-4102-A9B8-011D6C674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F1FA74-0336-4AF8-8A7B-093B04B84101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2CA135-06BC-45F7-B9B1-EBBC1CD2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D2FFDF-3C7F-4B95-9A6D-3DFCE3886BE3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2045E8-3AB1-4C80-800B-D9364C27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DBA170-E515-4452-A4E0-E3B620392F10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E42BC7-F1C1-40B3-B8D7-414626EAC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1AF7E4-FE89-4311-8D2A-E4EFC7C1CEC6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EEEFB0-4FCD-42D3-8F53-CBA391EB2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8943FE6-D4D2-4E7B-87E0-15DFB8940727}" type="datetimeFigureOut">
              <a:rPr lang="en-US"/>
              <a:pPr>
                <a:defRPr/>
              </a:pPr>
              <a:t>9/2/2021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BF74E54-4115-41B4-942B-7C286C0138D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/>
          </p:cNvSpPr>
          <p:nvPr/>
        </p:nvSpPr>
        <p:spPr bwMode="auto">
          <a:xfrm>
            <a:off x="1000125" y="260648"/>
            <a:ext cx="81438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</a:t>
            </a:r>
          </a:p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ΛΟΓΩ ΤΗΣ ΠΑΝΔΗΜΙΑΣ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</a:t>
            </a:r>
          </a:p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ΣΤΙΣ ΕΠΙΧΕΙΡΗΣΕΙΣ – ΜΕΛΗ ΤΟΥ ΕΒΕΘ</a:t>
            </a:r>
          </a:p>
          <a:p>
            <a:pPr algn="ctr">
              <a:defRPr/>
            </a:pPr>
            <a:r>
              <a:rPr lang="el-GR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(ΑΥΓΟΥΣΤΟΣ – ΣΕΠΤΕΜΒΡΙΟΣ </a:t>
            </a:r>
            <a:r>
              <a:rPr lang="el-GR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2021)</a:t>
            </a:r>
            <a:endParaRPr lang="el-GR" sz="24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1026" name="Picture 2" descr="C:\Users\User\Desktop\IS-Covid19_LO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6872"/>
            <a:ext cx="4680519" cy="315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6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7138676"/>
              </p:ext>
            </p:extLst>
          </p:nvPr>
        </p:nvGraphicFramePr>
        <p:xfrm>
          <a:off x="1547664" y="1556792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205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table.Έχει.μειωθεί.ο.κύκλος.εργασιών.της.επιχείρησής.σας.λόγω.της.πανδημίας.του.κορωνοϊού.by.BANNER1" descr="7be71c86-0e86-4c5c-b502-58374403ae7d table.Έχει.μειωθεί.ο.κύκλος.εργασιών.της.επιχείρησής.σας.λόγω.της.πανδημίας.του.κορωνοϊού.by.BANNER1 Column Spans Count: 1 Row Spans Count: 0 Stats Count: 0 Right Statistics Count: 0 Below Statistics Count: 0"/>
          <p:cNvGraphicFramePr>
            <a:graphicFrameLocks noGrp="1"/>
          </p:cNvGraphicFramePr>
          <p:nvPr/>
        </p:nvGraphicFramePr>
        <p:xfrm>
          <a:off x="107504" y="1587850"/>
          <a:ext cx="8894762" cy="162512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05930"/>
                <a:gridCol w="482600"/>
                <a:gridCol w="628650"/>
                <a:gridCol w="628650"/>
                <a:gridCol w="571500"/>
                <a:gridCol w="477838"/>
                <a:gridCol w="628650"/>
                <a:gridCol w="628650"/>
                <a:gridCol w="628650"/>
                <a:gridCol w="509388"/>
                <a:gridCol w="576064"/>
                <a:gridCol w="576064"/>
                <a:gridCol w="576064"/>
                <a:gridCol w="576064"/>
              </a:tblGrid>
              <a:tr h="280490"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“</a:t>
                      </a:r>
                      <a:r>
                        <a:rPr lang="el-GR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Έχει μειωθεί ο κύκλος εργασιών της επιχείρησής σας λόγω της πανδημίας του κορωνοϊού;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”</a:t>
                      </a:r>
                      <a:endParaRPr sz="800" b="1" i="0" u="none" strike="noStrike" dirty="0">
                        <a:solidFill>
                          <a:schemeClr val="bg1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 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Κλάδος δραστηριότητας: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Αριθμός απασχολουμένων: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Κύκλος εργασιών επιχείρησης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8365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rgbClr val="FFFFFF"/>
                          </a:solidFill>
                          <a:latin typeface="Open Sans"/>
                        </a:rPr>
                        <a:t>ΣΥΝΟΛΟ</a:t>
                      </a:r>
                      <a:endParaRPr sz="800" b="1" i="0" u="none" strike="noStrike" dirty="0">
                        <a:solidFill>
                          <a:srgbClr val="FFFFFF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Βιομηχανία-Μεταποίηση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Κατασκευές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Υπηρεσίες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Εμπόριο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 μέχρι και 5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6 μέχρι και 20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21 και πάνω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Μέχρι 100.000 €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100.001 € μέχρι 250.000 €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250.001 € μέχρι 500.000 €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500.001 € μέχρι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Πάνω από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</a:tr>
              <a:tr h="28049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Ναι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63%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80%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82%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81%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89%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28049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Όχι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05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28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7804608"/>
              </p:ext>
            </p:extLst>
          </p:nvPr>
        </p:nvGraphicFramePr>
        <p:xfrm>
          <a:off x="1475656" y="1556792"/>
          <a:ext cx="72728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500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4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218003"/>
              </p:ext>
            </p:extLst>
          </p:nvPr>
        </p:nvGraphicFramePr>
        <p:xfrm>
          <a:off x="1331640" y="1412776"/>
          <a:ext cx="763284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4 - TextBox"/>
          <p:cNvSpPr txBox="1"/>
          <p:nvPr/>
        </p:nvSpPr>
        <p:spPr>
          <a:xfrm>
            <a:off x="6444208" y="5013176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Μέση μείωση</a:t>
            </a:r>
            <a:r>
              <a:rPr lang="el-GR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37</a:t>
            </a:r>
            <a:r>
              <a:rPr lang="el-GR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%</a:t>
            </a:r>
            <a:endParaRPr lang="el-G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8" name="Γράφημα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5484726"/>
              </p:ext>
            </p:extLst>
          </p:nvPr>
        </p:nvGraphicFramePr>
        <p:xfrm>
          <a:off x="1187623" y="1314450"/>
          <a:ext cx="7704857" cy="477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3 - TextBox"/>
          <p:cNvSpPr txBox="1"/>
          <p:nvPr/>
        </p:nvSpPr>
        <p:spPr>
          <a:xfrm>
            <a:off x="6547442" y="4149080"/>
            <a:ext cx="2106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Μέση Μείωση</a:t>
            </a:r>
          </a:p>
          <a:p>
            <a:pPr algn="ctr"/>
            <a:r>
              <a:rPr lang="el-GR" sz="14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ΣΕΠΤΕΜΒΡΙΟΣ 2021: 37% </a:t>
            </a:r>
          </a:p>
          <a:p>
            <a:pPr algn="ctr"/>
            <a:r>
              <a:rPr lang="el-GR" sz="1400" b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ΑΥΓΟΥΣΤΟΣ </a:t>
            </a:r>
            <a:r>
              <a:rPr lang="el-GR" sz="1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2020: 43%</a:t>
            </a:r>
          </a:p>
          <a:p>
            <a:pPr algn="ctr"/>
            <a:r>
              <a:rPr lang="el-GR" sz="1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ΑΠΡΙΛΙΟΣ 2020:    71%</a:t>
            </a:r>
            <a:endParaRPr lang="el-GR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1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6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7078496"/>
              </p:ext>
            </p:extLst>
          </p:nvPr>
        </p:nvGraphicFramePr>
        <p:xfrm>
          <a:off x="1331640" y="1556792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134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table.Αντιμετωπίζει.σήμερα.η.επιχείρησή.σας.προβλήματα.ρευστότητας.by.BANNER4" descr="778d5fd2-321f-48c0-ab16-b9c3b8f0d3cc table.Αντιμετωπίζει.σήμερα.η.επιχείρησή.σας.προβλήματα.ρευστότητας.by.BANNER4 Column Spans Count: 1 Row Spans Count: 0 Stats Count: 0 Right Statistics Count: 0 Below Statistics Count: 0"/>
          <p:cNvGraphicFramePr>
            <a:graphicFrameLocks noGrp="1"/>
          </p:cNvGraphicFramePr>
          <p:nvPr/>
        </p:nvGraphicFramePr>
        <p:xfrm>
          <a:off x="179512" y="1803748"/>
          <a:ext cx="8797230" cy="14092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08398"/>
                <a:gridCol w="482600"/>
                <a:gridCol w="628650"/>
                <a:gridCol w="628650"/>
                <a:gridCol w="628650"/>
                <a:gridCol w="477838"/>
                <a:gridCol w="628650"/>
                <a:gridCol w="628650"/>
                <a:gridCol w="628650"/>
                <a:gridCol w="524246"/>
                <a:gridCol w="504056"/>
                <a:gridCol w="504056"/>
                <a:gridCol w="576064"/>
                <a:gridCol w="648072"/>
              </a:tblGrid>
              <a:tr h="229843"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“</a:t>
                      </a:r>
                      <a:r>
                        <a:rPr lang="el-GR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Αντιμετωπίζει σήμερα η επιχείρησή σας προβλήματα ρευστότητας;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”</a:t>
                      </a:r>
                      <a:endParaRPr sz="800" b="1" i="0" u="none" strike="noStrike" dirty="0">
                        <a:solidFill>
                          <a:schemeClr val="bg1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Κλάδος δραστηριότητας: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Αριθμός απασχολουμένων: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Κύκλος εργασιών επιχείρησης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1969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rgbClr val="FFFFFF"/>
                          </a:solidFill>
                          <a:latin typeface="Open Sans"/>
                        </a:rPr>
                        <a:t>ΣΥΝΟΛΟ</a:t>
                      </a:r>
                      <a:endParaRPr sz="800" b="1" i="0" u="none" strike="noStrike" dirty="0">
                        <a:solidFill>
                          <a:srgbClr val="FFFFFF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Βιομηχανία-Μεταποίηση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Κατασκευές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Υπηρεσίες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Εμπόριο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 μέχρι και 5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6 μέχρι και 20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21 και πάνω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Μέχρι 100.000 €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100.001 € μέχρι 250.000 €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250.001 € μέχρι 500.000 €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500.001 € μέχρι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Πάνω από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</a:tr>
              <a:tr h="229843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Ναι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68%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229843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Όχι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32%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34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28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9896386"/>
              </p:ext>
            </p:extLst>
          </p:nvPr>
        </p:nvGraphicFramePr>
        <p:xfrm>
          <a:off x="1475656" y="1484784"/>
          <a:ext cx="72008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241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7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577959"/>
              </p:ext>
            </p:extLst>
          </p:nvPr>
        </p:nvGraphicFramePr>
        <p:xfrm>
          <a:off x="1187624" y="1556792"/>
          <a:ext cx="777686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399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6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1229731"/>
              </p:ext>
            </p:extLst>
          </p:nvPr>
        </p:nvGraphicFramePr>
        <p:xfrm>
          <a:off x="1331640" y="1484784"/>
          <a:ext cx="74888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944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259632" y="1214422"/>
            <a:ext cx="788436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400" b="1" dirty="0" smtClean="0"/>
              <a:t>ΕΝΤΟΛΕΑΣ: </a:t>
            </a:r>
            <a:r>
              <a:rPr lang="en-US" sz="1400" dirty="0" smtClean="0"/>
              <a:t>	</a:t>
            </a:r>
            <a:r>
              <a:rPr lang="el-GR" sz="1400" dirty="0" smtClean="0"/>
              <a:t>ΕΜΠΟΡΙΚΟ &amp; ΒΙΟΜΗΧΑΝΙΚΟ ΕΠΙΜΕΛΗΤΗΡΙΟ ΘΕΣΣΑΛΟΝΙΚΗΣ </a:t>
            </a:r>
          </a:p>
          <a:p>
            <a:pPr>
              <a:lnSpc>
                <a:spcPct val="150000"/>
              </a:lnSpc>
            </a:pPr>
            <a:r>
              <a:rPr lang="el-GR" sz="1400" b="1" dirty="0" smtClean="0"/>
              <a:t>ΠΕΡΙΟΔΟΣ:</a:t>
            </a:r>
            <a:r>
              <a:rPr lang="el-GR" sz="1400" dirty="0" smtClean="0"/>
              <a:t> </a:t>
            </a:r>
            <a:r>
              <a:rPr lang="el-GR" sz="1400" smtClean="0"/>
              <a:t>	26/08 </a:t>
            </a:r>
            <a:r>
              <a:rPr lang="en-US" sz="1400" smtClean="0"/>
              <a:t>–</a:t>
            </a:r>
            <a:r>
              <a:rPr lang="el-GR" sz="1400" smtClean="0"/>
              <a:t> 01/09</a:t>
            </a:r>
            <a:r>
              <a:rPr lang="en-US" sz="1400" smtClean="0"/>
              <a:t>/202</a:t>
            </a:r>
            <a:r>
              <a:rPr lang="el-GR" sz="1400" smtClean="0"/>
              <a:t>1</a:t>
            </a:r>
            <a:endParaRPr lang="el-GR" sz="1400" dirty="0" smtClean="0"/>
          </a:p>
          <a:p>
            <a:pPr>
              <a:lnSpc>
                <a:spcPct val="150000"/>
              </a:lnSpc>
            </a:pPr>
            <a:r>
              <a:rPr lang="el-GR" sz="1400" b="1" dirty="0" smtClean="0"/>
              <a:t>ΜΕΘΟΔΟΣ:</a:t>
            </a:r>
            <a:r>
              <a:rPr lang="el-GR" sz="1400" dirty="0" smtClean="0"/>
              <a:t>	ΣΥΜΠΛΗΡΩΣΗ </a:t>
            </a:r>
            <a:r>
              <a:rPr lang="en-US" sz="1400" dirty="0" smtClean="0"/>
              <a:t>ON</a:t>
            </a:r>
            <a:r>
              <a:rPr lang="el-GR" sz="1400" dirty="0" smtClean="0"/>
              <a:t> </a:t>
            </a:r>
            <a:r>
              <a:rPr lang="en-US" sz="1400" dirty="0" smtClean="0"/>
              <a:t>–</a:t>
            </a:r>
            <a:r>
              <a:rPr lang="el-GR" sz="1400" dirty="0" smtClean="0"/>
              <a:t> </a:t>
            </a:r>
            <a:r>
              <a:rPr lang="en-US" sz="1400" dirty="0" smtClean="0"/>
              <a:t>LINE</a:t>
            </a:r>
            <a:r>
              <a:rPr lang="el-GR" sz="1400" dirty="0" smtClean="0"/>
              <a:t> ΕΡΩΤΗΜΑΤΟΛΟΓΙΩΝ ΑΠΟ ΕΠΙΧΕΙΡΗΣΕΙΣ – </a:t>
            </a:r>
            <a:r>
              <a:rPr lang="en-US" sz="1400" dirty="0" smtClean="0"/>
              <a:t>		</a:t>
            </a:r>
            <a:r>
              <a:rPr lang="el-GR" sz="1400" dirty="0" smtClean="0"/>
              <a:t>ΜΕΛΗ ΤΟΥ ΕΒΕΘ</a:t>
            </a:r>
            <a:r>
              <a:rPr lang="en-US" sz="1400" dirty="0" smtClean="0"/>
              <a:t> </a:t>
            </a:r>
            <a:r>
              <a:rPr lang="el-GR" sz="1400" dirty="0" smtClean="0"/>
              <a:t>ΜΕ ΤΗ ΒΟΗΘΕΙΑ ΣΥΣΤΗΜΑΤΟΣ </a:t>
            </a:r>
            <a:r>
              <a:rPr lang="en-US" sz="1400" dirty="0" smtClean="0"/>
              <a:t>CAWI (Computer 		Assisted Web Interviewing)</a:t>
            </a:r>
          </a:p>
          <a:p>
            <a:pPr>
              <a:lnSpc>
                <a:spcPct val="150000"/>
              </a:lnSpc>
            </a:pPr>
            <a:r>
              <a:rPr lang="el-GR" sz="1400" b="1" dirty="0" smtClean="0"/>
              <a:t>ΠΕΡΙΟΧΗ:	</a:t>
            </a:r>
            <a:r>
              <a:rPr lang="en-US" sz="1400" dirty="0" smtClean="0"/>
              <a:t>	</a:t>
            </a:r>
            <a:r>
              <a:rPr lang="el-GR" sz="1400" dirty="0" smtClean="0"/>
              <a:t>ΝΟΜΟΣ ΘΕΣΣΑΛΟΝΙΚΗΣ</a:t>
            </a:r>
          </a:p>
          <a:p>
            <a:pPr>
              <a:lnSpc>
                <a:spcPct val="150000"/>
              </a:lnSpc>
            </a:pPr>
            <a:r>
              <a:rPr lang="el-GR" sz="1400" b="1" dirty="0" smtClean="0"/>
              <a:t>ΔΕΙΓΜΑ:	</a:t>
            </a:r>
            <a:r>
              <a:rPr lang="el-GR" sz="1400" smtClean="0"/>
              <a:t>	287 </a:t>
            </a:r>
            <a:r>
              <a:rPr lang="el-GR" sz="1400" dirty="0" smtClean="0"/>
              <a:t>ΕΠΙΧΕΙΡΗΣΕΙΣ – ΜΕΛΗ ΤΟΥ ΕΒΕΘ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ΤΑΥΤΟΤΗΤΑ ΕΡΕΥΝΑΣ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6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table.Πώς.εκτιμάτε.τα.μέτρα.που.έχει.λάβει.η.πολιτεία.για.την.στήριξη.των.επιχειρήσεων.by.BANNER2" descr="7b301a6e-b030-4759-a25f-1b434753c94d table.Πώς.εκτιμάτε.τα.μέτρα.που.έχει.λάβει.η.πολιτεία.για.την.στήριξη.των.επιχειρήσεων.by.BANNER2 Column Spans Count: 1 Row Spans Count: 0 Stats Count: 0 Right Statistics Count: 0 Below Statistics Count: 0"/>
          <p:cNvGraphicFramePr>
            <a:graphicFrameLocks noGrp="1"/>
          </p:cNvGraphicFramePr>
          <p:nvPr/>
        </p:nvGraphicFramePr>
        <p:xfrm>
          <a:off x="-36512" y="1645914"/>
          <a:ext cx="9128502" cy="181860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83686"/>
                <a:gridCol w="482600"/>
                <a:gridCol w="628650"/>
                <a:gridCol w="628650"/>
                <a:gridCol w="571500"/>
                <a:gridCol w="477838"/>
                <a:gridCol w="628650"/>
                <a:gridCol w="628650"/>
                <a:gridCol w="628650"/>
                <a:gridCol w="581396"/>
                <a:gridCol w="504056"/>
                <a:gridCol w="504056"/>
                <a:gridCol w="504056"/>
                <a:gridCol w="576064"/>
              </a:tblGrid>
              <a:tr h="252510"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“</a:t>
                      </a:r>
                      <a:r>
                        <a:rPr lang="el-GR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Πώς εκτιμάτε τα μέτρα που έχει λάβει η πολιτεία για την στήριξη των επιχειρήσεων;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”</a:t>
                      </a:r>
                      <a:endParaRPr sz="800" b="1" i="0" u="none" strike="noStrike" dirty="0">
                        <a:solidFill>
                          <a:schemeClr val="bg1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 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Κλάδος δραστηριότητας: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Αριθμός απασχολουμένων: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Κύκλος εργασιών επιχείρησης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0856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rgbClr val="FFFFFF"/>
                          </a:solidFill>
                          <a:latin typeface="Open Sans"/>
                        </a:rPr>
                        <a:t>ΣΥΝΟΛΟ</a:t>
                      </a:r>
                      <a:endParaRPr sz="800" b="1" i="0" u="none" strike="noStrike" dirty="0">
                        <a:solidFill>
                          <a:srgbClr val="FFFFFF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Βιομηχανία-Μεταποίηση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Κατασκευές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Υπηρεσίες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Εμπόριο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 μέχρι και 5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6 μέχρι και 20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21 και πάνω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Μέχρι 100.000 €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100.001 € μέχρι 250.000 €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250.001 € μέχρι 500.000 €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500.001 € μέχρι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Πάνω από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</a:tr>
              <a:tr h="25251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Επαρκή και αποτελεσματικά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50%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29%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49%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25251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Ανεπαρκή και αναποτελεσματικά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4</a:t>
                      </a:r>
                      <a:r>
                        <a:rPr lang="el-GR" sz="8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2</a:t>
                      </a:r>
                      <a:r>
                        <a:rPr sz="8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%</a:t>
                      </a:r>
                      <a:endParaRPr sz="8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51%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49%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45%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  <a:tr h="25251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Δεν έχω γνώμη / Δεν απαντώ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26%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44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28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33059129"/>
              </p:ext>
            </p:extLst>
          </p:nvPr>
        </p:nvGraphicFramePr>
        <p:xfrm>
          <a:off x="1331640" y="1484784"/>
          <a:ext cx="7560840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332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7" name="6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4689928"/>
              </p:ext>
            </p:extLst>
          </p:nvPr>
        </p:nvGraphicFramePr>
        <p:xfrm>
          <a:off x="1331640" y="1484784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213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table.Σε.γενικές.γραμμές.πώς.κρίνετε.το.σχέδιο.επανεκκίνησης.της.αγοράς.και.της.οικονομίας.που.εφαρμόστηκε.by.BANNER3" descr="248d9622-7740-47d1-b3dd-6fd5aa6e473c table.Σε.γενικές.γραμμές.πώς.κρίνετε.το.σχέδιο.επανεκκίνησης.της.αγοράς.και.της.οικονομίας.που.εφαρμόστηκε.by.BANNER3 Column Spans Count: 1 Row Spans Count: 0 Stats Count: 0 Right Statistics Count: 0 Below Statistics Count: 0"/>
          <p:cNvGraphicFramePr>
            <a:graphicFrameLocks noGrp="1"/>
          </p:cNvGraphicFramePr>
          <p:nvPr/>
        </p:nvGraphicFramePr>
        <p:xfrm>
          <a:off x="29909" y="1694681"/>
          <a:ext cx="9078595" cy="216636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24000"/>
                <a:gridCol w="482600"/>
                <a:gridCol w="628650"/>
                <a:gridCol w="628650"/>
                <a:gridCol w="571500"/>
                <a:gridCol w="477838"/>
                <a:gridCol w="628650"/>
                <a:gridCol w="628650"/>
                <a:gridCol w="628650"/>
                <a:gridCol w="503143"/>
                <a:gridCol w="576064"/>
                <a:gridCol w="504056"/>
                <a:gridCol w="648072"/>
                <a:gridCol w="648072"/>
              </a:tblGrid>
              <a:tr h="303784"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“</a:t>
                      </a:r>
                      <a:r>
                        <a:rPr lang="el-GR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Σε γενικές γραμμές, πώς κρίνετε το σχέδιο επανεκκίνησης της αγοράς και της οικονομίας που ήδη εφαρμόζεται;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”</a:t>
                      </a:r>
                      <a:endParaRPr sz="800" b="1" i="0" u="none" strike="noStrike" dirty="0">
                        <a:solidFill>
                          <a:schemeClr val="bg1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 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Κλάδος δραστηριότητας: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Αριθμός απασχολουμένων: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Κύκλος εργασιών επιχείρησης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95123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rgbClr val="FFFFFF"/>
                          </a:solidFill>
                          <a:latin typeface="Open Sans"/>
                        </a:rPr>
                        <a:t>ΣΥΝΟΛΟ</a:t>
                      </a:r>
                      <a:endParaRPr sz="800" b="1" i="0" u="none" strike="noStrike" dirty="0">
                        <a:solidFill>
                          <a:srgbClr val="FFFFFF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Βιομηχανία-Μεταποίηση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Κατασκευές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Υπηρεσίες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Εμπόριο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 μέχρι και 5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6 μέχρι και 20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21 και πάνω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Μέχρι 100.000 €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100.001 € μέχρι 250.000 €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250.001 € μέχρι 500.000 €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500.001 € μέχρι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Πάνω από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</a:tr>
              <a:tr h="303784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Σωστό + Μάλλον σωστό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41%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43%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303784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Μάλλον λάθος + Λάθος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44%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  <a:tr h="303784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Δεν έχω γνώμη / Δεν απαντώ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13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28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2123326"/>
              </p:ext>
            </p:extLst>
          </p:nvPr>
        </p:nvGraphicFramePr>
        <p:xfrm>
          <a:off x="1403648" y="1484784"/>
          <a:ext cx="7416824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21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6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0113233"/>
              </p:ext>
            </p:extLst>
          </p:nvPr>
        </p:nvGraphicFramePr>
        <p:xfrm>
          <a:off x="1331640" y="1314450"/>
          <a:ext cx="7488832" cy="470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594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table.Η.επιχείρησή.σας.πραγματοποιεί.διαδικτυακές.πωλήσεις.by.BANNER5" descr="8e277509-8efa-4136-a6d2-0a837b7ac5fb table.Η.επιχείρησή.σας.πραγματοποιεί.διαδικτυακές.πωλήσεις.by.BANNER5 Column Spans Count: 1 Row Spans Count: 0 Stats Count: 0 Right Statistics Count: 0 Below Statistics Count: 0"/>
          <p:cNvGraphicFramePr>
            <a:graphicFrameLocks noGrp="1"/>
          </p:cNvGraphicFramePr>
          <p:nvPr/>
        </p:nvGraphicFramePr>
        <p:xfrm>
          <a:off x="54292" y="1523768"/>
          <a:ext cx="9054212" cy="17612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93372"/>
                <a:gridCol w="482600"/>
                <a:gridCol w="628650"/>
                <a:gridCol w="628650"/>
                <a:gridCol w="571500"/>
                <a:gridCol w="477838"/>
                <a:gridCol w="628650"/>
                <a:gridCol w="628650"/>
                <a:gridCol w="628650"/>
                <a:gridCol w="509388"/>
                <a:gridCol w="576064"/>
                <a:gridCol w="576064"/>
                <a:gridCol w="648072"/>
                <a:gridCol w="576064"/>
              </a:tblGrid>
              <a:tr h="163996"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“</a:t>
                      </a:r>
                      <a:r>
                        <a:rPr lang="el-GR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Η επιχείρησή σας πραγματοποιεί διαδικτυακές πωλήσεις;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”</a:t>
                      </a:r>
                      <a:endParaRPr sz="800" b="1" i="0" u="none" strike="noStrike" dirty="0">
                        <a:solidFill>
                          <a:schemeClr val="bg1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 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Κλάδος δραστηριότητας: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Αριθμός απασχολουμένων: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Κύκλος εργασιών επιχείρησης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399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rgbClr val="FFFFFF"/>
                          </a:solidFill>
                          <a:latin typeface="Open Sans"/>
                        </a:rPr>
                        <a:t>ΣΥΝΟΛΟ</a:t>
                      </a:r>
                      <a:endParaRPr sz="800" b="1" i="0" u="none" strike="noStrike" dirty="0">
                        <a:solidFill>
                          <a:srgbClr val="FFFFFF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Βιομηχανία-Μεταποίηση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Κατασκευές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Υπηρεσίες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Εμπόριο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 μέχρι και 5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6 μέχρι και 20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21 και πάνω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Μέχρι 100.000 €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100.001 € μέχρι 250.000 €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250.001 € μέχρι 500.000 €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500.001 € μέχρι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Πάνω από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</a:tr>
              <a:tr h="163996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Ναι και πριν την έναρξη της επιδημίας του κορωνοϊού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163996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Ναι αλλά ξεκίνησε μετά την έναρξη της πανδημίας του κορωνοϊού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  <a:tr h="163996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Όχι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7</a:t>
                      </a:r>
                      <a:r>
                        <a:rPr lang="el-GR" sz="8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1</a:t>
                      </a:r>
                      <a:r>
                        <a:rPr sz="8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%</a:t>
                      </a:r>
                      <a:endParaRPr sz="8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90%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85%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63%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75%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80%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163996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Δεν απαντώ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94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28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7602616"/>
              </p:ext>
            </p:extLst>
          </p:nvPr>
        </p:nvGraphicFramePr>
        <p:xfrm>
          <a:off x="1331640" y="1484784"/>
          <a:ext cx="7560840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738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7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5691408"/>
              </p:ext>
            </p:extLst>
          </p:nvPr>
        </p:nvGraphicFramePr>
        <p:xfrm>
          <a:off x="1187624" y="1314450"/>
          <a:ext cx="7848872" cy="477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673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28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0084991"/>
              </p:ext>
            </p:extLst>
          </p:nvPr>
        </p:nvGraphicFramePr>
        <p:xfrm>
          <a:off x="1259632" y="1314450"/>
          <a:ext cx="7704856" cy="463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318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7" name="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1939094"/>
              </p:ext>
            </p:extLst>
          </p:nvPr>
        </p:nvGraphicFramePr>
        <p:xfrm>
          <a:off x="1403648" y="1628800"/>
          <a:ext cx="73448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910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6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9055099"/>
              </p:ext>
            </p:extLst>
          </p:nvPr>
        </p:nvGraphicFramePr>
        <p:xfrm>
          <a:off x="1331640" y="1556792"/>
          <a:ext cx="734481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983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table.Ως.επιχείρηση.είστε.ικανοποιημένοι.από.την.αντιμετώπισή.σας.το.τελευταίο.τρίμηνο.από.τράπεζες.με.τις.οποίες.συνεργάζεστε.by.BANNER6" descr="c985cbde-f0d3-4034-8c51-49d1197e3faa table.Ως.επιχείρηση.είστε.ικανοποιημένοι.από.την.αντιμετώπισή.σας.το.τελευταίο.τρίμηνο.από.τράπεζες.με.τις.οποίες.συνεργάζεστε.by.BANNER6 Column Spans Count: 1 Row Spans Count: 0 Stats Count: 0 Right Statistics Count: 0 Below Statistics Count: 0"/>
          <p:cNvGraphicFramePr>
            <a:graphicFrameLocks noGrp="1"/>
          </p:cNvGraphicFramePr>
          <p:nvPr/>
        </p:nvGraphicFramePr>
        <p:xfrm>
          <a:off x="3244" y="1634598"/>
          <a:ext cx="9102407" cy="195500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69559"/>
                <a:gridCol w="482600"/>
                <a:gridCol w="628650"/>
                <a:gridCol w="628650"/>
                <a:gridCol w="571500"/>
                <a:gridCol w="477838"/>
                <a:gridCol w="628650"/>
                <a:gridCol w="628650"/>
                <a:gridCol w="628650"/>
                <a:gridCol w="509388"/>
                <a:gridCol w="576064"/>
                <a:gridCol w="576064"/>
                <a:gridCol w="648072"/>
                <a:gridCol w="648072"/>
              </a:tblGrid>
              <a:tr h="271448"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“</a:t>
                      </a:r>
                      <a:r>
                        <a:rPr lang="el-GR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Ως επιχείρηση είστε ικανοποιημένοι από την αντιμετώπισή σας το τελευταίο τρίμηνο από τράπεζες με τις οποίες συνεργάζεστε;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”</a:t>
                      </a:r>
                      <a:endParaRPr sz="800" b="1" i="0" u="none" strike="noStrike" dirty="0">
                        <a:solidFill>
                          <a:schemeClr val="bg1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 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Κλάδος δραστηριότητας: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Αριθμός απασχολουμένων: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Κύκλος εργασιών επιχείρησης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6921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rgbClr val="FFFFFF"/>
                          </a:solidFill>
                          <a:latin typeface="Open Sans"/>
                        </a:rPr>
                        <a:t>ΣΥΝΟΛΟ</a:t>
                      </a:r>
                      <a:endParaRPr sz="800" b="1" i="0" u="none" strike="noStrike" dirty="0">
                        <a:solidFill>
                          <a:srgbClr val="FFFFFF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Βιομηχανία-Μεταποίηση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Κατασκευές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Υπηρεσίες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Εμπόριο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 μέχρι και 5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6 μέχρι και 20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21 και πάνω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Μέχρι 100.000 €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100.001 € μέχρι 250.000 €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250.001 € μέχρι 500.000 €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500.001 € μέχρι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Πάνω από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</a:tr>
              <a:tr h="27144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ΝΑΙ/ΜΑΛΛΟΝ ΝΑΙ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58%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30%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57%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27144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ΟΧΙ/ΜΑΛΛΟΝ ΟΧΙ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50%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48%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  <a:tr h="27144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ΔΞ/ΔΑ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22%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83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1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30238344"/>
              </p:ext>
            </p:extLst>
          </p:nvPr>
        </p:nvGraphicFramePr>
        <p:xfrm>
          <a:off x="1000125" y="1314450"/>
          <a:ext cx="8036371" cy="456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968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7" name="6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5669857"/>
              </p:ext>
            </p:extLst>
          </p:nvPr>
        </p:nvGraphicFramePr>
        <p:xfrm>
          <a:off x="1403648" y="1556792"/>
          <a:ext cx="756083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818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table.Θεωρείτε.ότι.κατά.το.επόμενο.τρίμηνο.οι.δανειακές.ανάγκες.της.επιχείρησής.σας.by.BANNER8" descr="16022959-4070-49d8-93b8-6d55970469ef table.Θεωρείτε.ότι.κατά.το.επόμενο.τρίμηνο.οι.δανειακές.ανάγκες.της.επιχείρησής.σας.by.BANNER8 Column Spans Count: 1 Row Spans Count: 0 Stats Count: 0 Right Statistics Count: 0 Below Statistics Count: 0"/>
          <p:cNvGraphicFramePr>
            <a:graphicFrameLocks noGrp="1"/>
          </p:cNvGraphicFramePr>
          <p:nvPr/>
        </p:nvGraphicFramePr>
        <p:xfrm>
          <a:off x="107504" y="1467301"/>
          <a:ext cx="8958391" cy="210571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97551"/>
                <a:gridCol w="482600"/>
                <a:gridCol w="628650"/>
                <a:gridCol w="628650"/>
                <a:gridCol w="571500"/>
                <a:gridCol w="477838"/>
                <a:gridCol w="628650"/>
                <a:gridCol w="628650"/>
                <a:gridCol w="628650"/>
                <a:gridCol w="509388"/>
                <a:gridCol w="576064"/>
                <a:gridCol w="504056"/>
                <a:gridCol w="648072"/>
                <a:gridCol w="648072"/>
              </a:tblGrid>
              <a:tr h="258965"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“</a:t>
                      </a:r>
                      <a:r>
                        <a:rPr lang="el-GR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Θεωρείτε ότι κατά το επόμενο τρίμηνο οι δανειακές ανάγκες της επιχείρησής σας: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”</a:t>
                      </a:r>
                      <a:endParaRPr sz="800" b="1" i="0" u="none" strike="noStrike" dirty="0">
                        <a:solidFill>
                          <a:schemeClr val="bg1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 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Κλάδος δραστηριότητας: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Αριθμός απασχολουμένων: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Κύκλος εργασιών επιχείρησης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1089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rgbClr val="FFFFFF"/>
                          </a:solidFill>
                          <a:latin typeface="Open Sans"/>
                        </a:rPr>
                        <a:t>ΣΥΝΟΛΟ</a:t>
                      </a:r>
                      <a:endParaRPr sz="800" b="1" i="0" u="none" strike="noStrike" dirty="0">
                        <a:solidFill>
                          <a:srgbClr val="FFFFFF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Βιομηχανία-Μεταποίηση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Κατασκευές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Υπηρεσίες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Εμπόριο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 μέχρι και 5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6 μέχρι και 20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21 και πάνω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Μέχρι 100.000 €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100.001 € μέχρι 250.000 €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250.001 € μέχρι 500.000 €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500.001 € μέχρι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Πάνω από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</a:tr>
              <a:tr h="258965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Θα αυξηθούν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32%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258965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Θα μείνουν αμετάβλητες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46%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  <a:tr h="258965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Θα μειωθούν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258965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ΔΞ/ΔΑ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18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10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3934362"/>
              </p:ext>
            </p:extLst>
          </p:nvPr>
        </p:nvGraphicFramePr>
        <p:xfrm>
          <a:off x="1187623" y="1412776"/>
          <a:ext cx="777686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72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6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38095783"/>
              </p:ext>
            </p:extLst>
          </p:nvPr>
        </p:nvGraphicFramePr>
        <p:xfrm>
          <a:off x="1331640" y="1412776"/>
          <a:ext cx="741682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304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</a:t>
            </a:r>
            <a:r>
              <a:rPr lang="el-GR" sz="24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ΤΟΥ </a:t>
            </a:r>
            <a:r>
              <a:rPr lang="el-GR" sz="24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table.Οι.σχέσεις.της.επιχείρησής.σας.με.τις.τράπεζες.θα.λέγατε.ότι.το.τελευταίο.τρίμηνο.γενικά.by.BANNER7" descr="467c3d83-904c-4e30-8d6e-ab3d55c69e42 table.Οι.σχέσεις.της.επιχείρησής.σας.με.τις.τράπεζες.θα.λέγατε.ότι.το.τελευταίο.τρίμηνο.γενικά.by.BANNER7 Column Spans Count: 1 Row Spans Count: 0 Stats Count: 0 Right Statistics Count: 0 Below Statistics Count: 0"/>
          <p:cNvGraphicFramePr>
            <a:graphicFrameLocks noGrp="1"/>
          </p:cNvGraphicFramePr>
          <p:nvPr/>
        </p:nvGraphicFramePr>
        <p:xfrm>
          <a:off x="0" y="1788107"/>
          <a:ext cx="9108504" cy="243298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75656"/>
                <a:gridCol w="538163"/>
                <a:gridCol w="628650"/>
                <a:gridCol w="628650"/>
                <a:gridCol w="571500"/>
                <a:gridCol w="477838"/>
                <a:gridCol w="628650"/>
                <a:gridCol w="628650"/>
                <a:gridCol w="628650"/>
                <a:gridCol w="525833"/>
                <a:gridCol w="576064"/>
                <a:gridCol w="576064"/>
                <a:gridCol w="576064"/>
                <a:gridCol w="648072"/>
              </a:tblGrid>
              <a:tr h="296628"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14583"/>
                        </a:lnSpc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“</a:t>
                      </a:r>
                      <a:r>
                        <a:rPr lang="el-GR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Οι σχέσεις της επιχείρησής σας με τις τράπεζες θα λέγατε ότι το τελευταίο τρίμηνο γενικά;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”</a:t>
                      </a:r>
                      <a:endParaRPr lang="el-GR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127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 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Κλάδος δραστηριότητας: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Αριθμός απασχολουμένων: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Κύκλος εργασιών επιχείρησης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94984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rgbClr val="FFFFFF"/>
                          </a:solidFill>
                          <a:latin typeface="Open Sans"/>
                        </a:rPr>
                        <a:t>ΣΥΝΟΛΟ</a:t>
                      </a:r>
                      <a:endParaRPr sz="800" b="1" i="0" u="none" strike="noStrike" dirty="0">
                        <a:solidFill>
                          <a:srgbClr val="FFFFFF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Βιομηχανία-Μεταποίηση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Κατασκευές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Υπηρεσίες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Εμπόριο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 μέχρι και 5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6 μέχρι και 20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21 και πάνω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Μέχρι 100.000 €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100.001 € μέχρι 250.000 €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250.001 € μέχρι 500.000 €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500.001 € μέχρι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Πάνω από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</a:tr>
              <a:tr h="2966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Βελτιώθηκαν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2966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Έμειναν αμετάβλητες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80%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62%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83%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  <a:tr h="2966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Επιδεινώθηκαν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2966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ΔΞ/ΔΑ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15%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04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3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341576"/>
              </p:ext>
            </p:extLst>
          </p:nvPr>
        </p:nvGraphicFramePr>
        <p:xfrm>
          <a:off x="1000125" y="1412776"/>
          <a:ext cx="796436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444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6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193760"/>
              </p:ext>
            </p:extLst>
          </p:nvPr>
        </p:nvGraphicFramePr>
        <p:xfrm>
          <a:off x="1331640" y="1412776"/>
          <a:ext cx="748883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86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598750"/>
              </p:ext>
            </p:extLst>
          </p:nvPr>
        </p:nvGraphicFramePr>
        <p:xfrm>
          <a:off x="1331640" y="1700808"/>
          <a:ext cx="74168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478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table.Θεωρείτε.ότι.κατά.το.επόμενο.τρίμηνο.οι.ικανοποίηση.των.δανειακών.αναγκών.της.επιχείρησής.σας.θα.γίνεται.by.BANNER9" descr="90273e8b-ee98-47c2-96ad-480624544be1 table.Θεωρείτε.ότι.κατά.το.επόμενο.τρίμηνο.οι.ικανοποίηση.των.δανειακών.αναγκών.της.επιχείρησής.σας.θα.γίνεται.by.BANNER9 Column Spans Count: 1 Row Spans Count: 0 Stats Count: 0 Right Statistics Count: 0 Below Statistics Count: 0"/>
          <p:cNvGraphicFramePr>
            <a:graphicFrameLocks noGrp="1"/>
          </p:cNvGraphicFramePr>
          <p:nvPr/>
        </p:nvGraphicFramePr>
        <p:xfrm>
          <a:off x="162196" y="1772816"/>
          <a:ext cx="8802292" cy="24384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45064"/>
                <a:gridCol w="482600"/>
                <a:gridCol w="727343"/>
                <a:gridCol w="628650"/>
                <a:gridCol w="571500"/>
                <a:gridCol w="477838"/>
                <a:gridCol w="634830"/>
                <a:gridCol w="576064"/>
                <a:gridCol w="433797"/>
                <a:gridCol w="603034"/>
                <a:gridCol w="504056"/>
                <a:gridCol w="576064"/>
                <a:gridCol w="646354"/>
                <a:gridCol w="595098"/>
              </a:tblGrid>
              <a:tr h="287109"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14583"/>
                        </a:lnSpc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“</a:t>
                      </a:r>
                      <a:r>
                        <a:rPr lang="el-GR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Θεωρείτε ότι κατά το επόμενο τρίμηνο οι ικανοποίηση των δανειακών αναγκών της επιχείρησής σας θα γίνεται;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”</a:t>
                      </a:r>
                      <a:endParaRPr lang="el-GR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12700" marR="12700" marT="22087" marB="22087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rgbClr val="FFFFFF"/>
                          </a:solidFill>
                          <a:latin typeface="Open Sans"/>
                        </a:rPr>
                        <a:t>ΣΥΝΟΛΟ</a:t>
                      </a:r>
                      <a:endParaRPr sz="800" b="1" i="0" u="none" strike="noStrike" dirty="0">
                        <a:solidFill>
                          <a:srgbClr val="FFFFFF"/>
                        </a:solidFill>
                        <a:latin typeface="Open Sans"/>
                      </a:endParaRP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Κλάδος δραστηριότητας: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Αριθμός απασχολουμένων: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Κύκλος εργασιών επιχείρησης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0010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800" b="1" i="0" u="none" strike="noStrike" dirty="0">
                        <a:solidFill>
                          <a:srgbClr val="FFFFFF"/>
                        </a:solidFill>
                        <a:latin typeface="Open Sans"/>
                      </a:endParaRP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Βιομηχανία-Μεταποίηση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Κατασκευές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Υπηρεσίες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Εμπόριο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 μέχρι και 5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6 μέχρι και 20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21 και πάνω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Μέχρι 100.000 €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100.001 € μέχρι 250.000 €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250.001 € μέχρι 500.000 €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500.001 € μέχρι 1.000.000 €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Πάνω από 1.000.000 €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</a:tr>
              <a:tr h="28710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Με ευνοϊκότερους όρους</a:t>
                      </a:r>
                    </a:p>
                  </a:txBody>
                  <a:tcPr marL="50800" marR="12700" marT="22087" marB="22087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7%</a:t>
                      </a:r>
                      <a:endParaRPr sz="800" b="1" i="0" u="none" strike="noStrike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10%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28710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Με τους σημερινούς όρους</a:t>
                      </a:r>
                    </a:p>
                  </a:txBody>
                  <a:tcPr marL="50800" marR="12700" marT="22087" marB="22087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29%</a:t>
                      </a:r>
                      <a:endParaRPr sz="800" b="1" i="0" u="none" strike="noStrike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42%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25%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24%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21%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39%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48%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18%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27%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51%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  <a:tr h="28710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Με δυσμενέστερους όρους</a:t>
                      </a:r>
                    </a:p>
                  </a:txBody>
                  <a:tcPr marL="50800" marR="12700" marT="22087" marB="22087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32%</a:t>
                      </a:r>
                      <a:endParaRPr sz="800" b="1" i="0" u="none" strike="noStrike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30%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29%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36%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36%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35%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41%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33%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28710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ΔΞ/ΔΑ</a:t>
                      </a:r>
                    </a:p>
                  </a:txBody>
                  <a:tcPr marL="50800" marR="12700" marT="22087" marB="22087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32%</a:t>
                      </a:r>
                      <a:endParaRPr sz="800" b="1" i="0" u="none" strike="noStrike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23%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35%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31%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34%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36%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21%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27%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34%</a:t>
                      </a:r>
                    </a:p>
                  </a:txBody>
                  <a:tcPr marL="12700" marR="12700" marT="22087" marB="220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39%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26%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23%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25%</a:t>
                      </a:r>
                    </a:p>
                  </a:txBody>
                  <a:tcPr marL="12700" marR="12700" marT="22087" marB="22087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6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11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8446696"/>
              </p:ext>
            </p:extLst>
          </p:nvPr>
        </p:nvGraphicFramePr>
        <p:xfrm>
          <a:off x="1185862" y="1466850"/>
          <a:ext cx="7850634" cy="455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818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/>
          </p:cNvSpPr>
          <p:nvPr/>
        </p:nvSpPr>
        <p:spPr bwMode="auto">
          <a:xfrm>
            <a:off x="1000125" y="332656"/>
            <a:ext cx="81438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</a:t>
            </a:r>
          </a:p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ΛΟΓΩ ΤΗΣ ΠΑΝΔΗΜΙΑΣ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</a:t>
            </a:r>
          </a:p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ΣΤΙΣ ΕΠΙΧΕΙΡΗΣΕΙΣ – ΜΕΛΗ ΤΟΥ ΕΒΕΘ</a:t>
            </a:r>
          </a:p>
          <a:p>
            <a:pPr algn="ctr">
              <a:defRPr/>
            </a:pPr>
            <a:r>
              <a:rPr lang="el-GR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(ΑΥΓΟΥΣΤΟΣ </a:t>
            </a:r>
            <a:r>
              <a:rPr lang="el-GR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– ΣΕΠΤΕΜΒΡΙΟΣ 2021)</a:t>
            </a:r>
            <a:endParaRPr lang="el-GR" sz="24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pic>
        <p:nvPicPr>
          <p:cNvPr id="1026" name="Picture 2" descr="C:\Users\User\Desktop\IS-Covid19_LO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6872"/>
            <a:ext cx="4680519" cy="315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4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5535578"/>
              </p:ext>
            </p:extLst>
          </p:nvPr>
        </p:nvGraphicFramePr>
        <p:xfrm>
          <a:off x="1403648" y="1700808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145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4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9303494"/>
              </p:ext>
            </p:extLst>
          </p:nvPr>
        </p:nvGraphicFramePr>
        <p:xfrm>
          <a:off x="1403648" y="1556792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602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5" name="6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13067212"/>
              </p:ext>
            </p:extLst>
          </p:nvPr>
        </p:nvGraphicFramePr>
        <p:xfrm>
          <a:off x="1399654" y="1412776"/>
          <a:ext cx="763684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910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7" name="table.Πόσο.θα.λέγατε.ότι.έχει.επηρεαστεί.η.επιχείρησή.σας.από.την.κρίση.της.επιδημίας.του.κορωνοϊού.by.BANNER" descr="a5e979a7-44ee-40fd-a22e-fabbbe5a1a18 table.Πόσο.θα.λέγατε.ότι.έχει.επηρεαστεί.η.επιχείρησή.σας.από.την.κρίση.της.επιδημίας.του.κορωνοϊού.by.BANNER Column Spans Count: 1 Row Spans Count: 0 Stats Count: 0 Right Statistics Count: 0 Below Statistics Count: 0"/>
          <p:cNvGraphicFramePr>
            <a:graphicFrameLocks noGrp="1"/>
          </p:cNvGraphicFramePr>
          <p:nvPr/>
        </p:nvGraphicFramePr>
        <p:xfrm>
          <a:off x="35496" y="1928458"/>
          <a:ext cx="9073008" cy="22926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0811"/>
                <a:gridCol w="482600"/>
                <a:gridCol w="628650"/>
                <a:gridCol w="628650"/>
                <a:gridCol w="571500"/>
                <a:gridCol w="477838"/>
                <a:gridCol w="628650"/>
                <a:gridCol w="628650"/>
                <a:gridCol w="628650"/>
                <a:gridCol w="452753"/>
                <a:gridCol w="576064"/>
                <a:gridCol w="504056"/>
                <a:gridCol w="576064"/>
                <a:gridCol w="648072"/>
              </a:tblGrid>
              <a:tr h="321489"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“</a:t>
                      </a:r>
                      <a:r>
                        <a:rPr lang="el-GR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Πόσο θα λέγατε ότι έχει επηρεαστεί η επιχείρησή σας από την κρίση της επιδημίας του κορωνοϊού;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”</a:t>
                      </a:r>
                      <a:endParaRPr sz="800" b="1" i="0" u="none" strike="noStrike" dirty="0">
                        <a:solidFill>
                          <a:schemeClr val="bg1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 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Κλάδος δραστηριότητας: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Αριθμός απασχολουμένων: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Κύκλος εργασιών επιχείρησης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00667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800" b="1" i="0" u="none" strike="noStrike" dirty="0" smtClean="0">
                          <a:solidFill>
                            <a:srgbClr val="FFFFFF"/>
                          </a:solidFill>
                          <a:latin typeface="Open Sans"/>
                        </a:rPr>
                        <a:t>ΣΥΝΟΛΟ</a:t>
                      </a:r>
                      <a:endParaRPr sz="800" b="1" i="0" u="none" strike="noStrike" dirty="0">
                        <a:solidFill>
                          <a:srgbClr val="FFFFFF"/>
                        </a:solidFill>
                        <a:latin typeface="Open Sans"/>
                      </a:endParaRP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Βιομηχανία-Μεταποίηση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Κατασκευές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Υπηρεσίες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Εμπόριο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 μέχρι και 5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6 μέχρι και 20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21 και πάνω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Μέχρι 100.000 €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100.001 € μέχρι 250.000 €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250.001 € μέχρι 500.000 €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Από 500.001 € μέχρι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Πάνω από 1.000.000 €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</a:tr>
              <a:tr h="32148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Πολύ + Αρκετά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50%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69%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82%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84%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63%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52%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86%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87%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46%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  <a:tr h="32148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Λίγο + Καθόλου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45%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35%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48%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14%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21%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27%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54%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0"/>
                    </a:solidFill>
                  </a:tcPr>
                </a:tc>
              </a:tr>
              <a:tr h="32148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800" b="1" i="0" u="none" strike="noStrike" dirty="0">
                          <a:solidFill>
                            <a:srgbClr val="FFFFFF"/>
                          </a:solidFill>
                          <a:latin typeface="Open Sans"/>
                        </a:rPr>
                        <a:t>Δεν έχω γνώμη / Δεν απαντώ</a:t>
                      </a:r>
                    </a:p>
                  </a:txBody>
                  <a:tcPr marL="50800" marR="12700" marT="24848" marB="24848" anchor="ctr">
                    <a:lnL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7D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8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4848" marB="24848"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F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10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000125" y="115888"/>
            <a:ext cx="8143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ΚΑΤΑΓΡΑΦΗ ΠΡΟΒΛΗΜΑΤΩΝ ΚΡΙΣΗΣ ΚΟΡΩΝΟΪΟΥ </a:t>
            </a:r>
            <a:r>
              <a:rPr lang="en-US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COVID-19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ΣΤΙΣ ΕΠΙΧΕΙΡΗΣΕΙΣ – ΜΕΛΗ ΤΟΥ </a:t>
            </a:r>
            <a:r>
              <a:rPr lang="el-GR" sz="24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ΕΒΕΘ</a:t>
            </a:r>
            <a:endParaRPr lang="el-GR" sz="2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4" name="28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3706878"/>
              </p:ext>
            </p:extLst>
          </p:nvPr>
        </p:nvGraphicFramePr>
        <p:xfrm>
          <a:off x="1403648" y="1556792"/>
          <a:ext cx="74888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430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5349</TotalTime>
  <Words>2846</Words>
  <Application>Microsoft Office PowerPoint</Application>
  <PresentationFormat>Προβολή στην οθόνη (4:3)</PresentationFormat>
  <Paragraphs>925</Paragraphs>
  <Slides>42</Slides>
  <Notes>42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Solstice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</vt:vector>
  </TitlesOfParts>
  <Company>Ανατολικό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Εμπορικά Κέντρα – Τοπικές Αγορές</dc:title>
  <dc:creator>Πασχάλης Τεμεκενίδης</dc:creator>
  <cp:lastModifiedBy>Alexander Temekenidis</cp:lastModifiedBy>
  <cp:revision>1131</cp:revision>
  <dcterms:created xsi:type="dcterms:W3CDTF">2008-09-25T06:40:00Z</dcterms:created>
  <dcterms:modified xsi:type="dcterms:W3CDTF">2021-09-02T12:26:39Z</dcterms:modified>
</cp:coreProperties>
</file>